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93" r:id="rId15"/>
    <p:sldId id="269" r:id="rId16"/>
    <p:sldId id="270" r:id="rId17"/>
    <p:sldId id="271" r:id="rId18"/>
    <p:sldId id="284" r:id="rId19"/>
    <p:sldId id="272" r:id="rId20"/>
    <p:sldId id="285" r:id="rId21"/>
    <p:sldId id="273" r:id="rId22"/>
    <p:sldId id="274" r:id="rId23"/>
    <p:sldId id="286" r:id="rId24"/>
    <p:sldId id="275" r:id="rId25"/>
    <p:sldId id="287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8" r:id="rId34"/>
    <p:sldId id="289" r:id="rId35"/>
    <p:sldId id="290" r:id="rId36"/>
    <p:sldId id="291" r:id="rId37"/>
    <p:sldId id="292" r:id="rId38"/>
    <p:sldId id="28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DF51E-F53B-41FC-B6F9-F3698B71AD91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3A4B1-CFF3-4D78-9BF9-BF0F1B7C3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52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475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691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80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70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77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26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65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02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69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99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63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B3D80-2981-423C-9415-EEB1D2607D9B}" type="datetimeFigureOut">
              <a:rPr lang="tr-TR" smtClean="0"/>
              <a:t>28/04/2025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6FA6-514F-4433-81B9-11C6FDA2ED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-387424"/>
            <a:ext cx="8352928" cy="6840760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ALZHEİMER HASTALIĞININ TANISINDA TESTLERİ KOMBİNE ETMEK TANIYI NE KADAR GÜÇLENDİRİYOR?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1566316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Cihazın Kullanımı Kolaydır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Manuel işlemler bulunmamaktadır</a:t>
            </a:r>
          </a:p>
          <a:p>
            <a:r>
              <a:rPr lang="tr-TR" dirty="0" smtClean="0"/>
              <a:t>Cihaza 50-100 </a:t>
            </a:r>
            <a:r>
              <a:rPr lang="tr-TR" dirty="0" err="1" smtClean="0"/>
              <a:t>mikrolitre</a:t>
            </a:r>
            <a:r>
              <a:rPr lang="tr-TR" dirty="0" smtClean="0"/>
              <a:t> serum veya plazma verilmekte, sonuçlar otomatik olarak alınmaktadır</a:t>
            </a:r>
          </a:p>
          <a:p>
            <a:r>
              <a:rPr lang="tr-TR" dirty="0" smtClean="0"/>
              <a:t>Cihazdan sonuçlar, kafa travması paneli </a:t>
            </a:r>
            <a:r>
              <a:rPr lang="tr-TR" b="1" dirty="0" smtClean="0"/>
              <a:t>TBI için 50 dakikada, Alzheimer paneli için 2 saat 20 dakikada, </a:t>
            </a:r>
            <a:r>
              <a:rPr lang="tr-TR" b="1" dirty="0" err="1" smtClean="0"/>
              <a:t>Tau</a:t>
            </a:r>
            <a:r>
              <a:rPr lang="tr-TR" b="1" dirty="0" smtClean="0"/>
              <a:t> proteinleri paneli için 4.5 saatte, MS için 3.30 saatte, Parkinson için 3.30 saatte </a:t>
            </a:r>
            <a:r>
              <a:rPr lang="tr-TR" dirty="0" smtClean="0"/>
              <a:t>alınabilmektedir.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5332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Cihaz, Tekli ve Çoklu Hasta Çalışmalarına Uygundur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997152"/>
          </a:xfrm>
        </p:spPr>
        <p:txBody>
          <a:bodyPr/>
          <a:lstStyle/>
          <a:p>
            <a:r>
              <a:rPr lang="tr-TR" dirty="0" smtClean="0"/>
              <a:t>Tek bir hasta için de, birden fazla hasta için de çalışma yapılabilmektedir</a:t>
            </a:r>
          </a:p>
          <a:p>
            <a:r>
              <a:rPr lang="tr-TR" dirty="0" smtClean="0"/>
              <a:t>Her hasta için ayrı bir kartuş kullanılmakta, </a:t>
            </a:r>
            <a:r>
              <a:rPr lang="tr-TR" dirty="0" err="1" smtClean="0"/>
              <a:t>kontaminasyon</a:t>
            </a:r>
            <a:r>
              <a:rPr lang="tr-TR" dirty="0" smtClean="0"/>
              <a:t> ihtimali dışlanmaktadır</a:t>
            </a:r>
          </a:p>
          <a:p>
            <a:r>
              <a:rPr lang="tr-TR" dirty="0" smtClean="0"/>
              <a:t>Cihaza testler akşamdan yüklenerek, sabaha sonuç alınabilmektedir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4484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Kan Örneklerinden (Serum ve Plazma) Sonuç Alınıyor Mu?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Alzheimer için BOS testleri daha hassas biliniyor, ancak pratikte uygulaması zor</a:t>
            </a:r>
          </a:p>
          <a:p>
            <a:r>
              <a:rPr lang="tr-TR" dirty="0" smtClean="0"/>
              <a:t>Kan örneklerinden sonuç alınıp alınmadığını araştırdık</a:t>
            </a:r>
          </a:p>
          <a:p>
            <a:r>
              <a:rPr lang="tr-TR" dirty="0" smtClean="0"/>
              <a:t>Serum ve plazma örnekleri kullandık</a:t>
            </a:r>
          </a:p>
          <a:p>
            <a:r>
              <a:rPr lang="tr-TR" dirty="0" smtClean="0"/>
              <a:t>Sonuç alınabildiğini gözlemledik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2378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19256" cy="580926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Cihazda Kullanılan Ölçüm Tekniği Yeterince Anlamlı ve Verimli Sonuçlar Veriyor mu?</a:t>
            </a:r>
            <a:br>
              <a:rPr lang="tr-TR" sz="3600" b="1" dirty="0" smtClean="0"/>
            </a:b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82453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Evet. Anlamlı sonuçlar alındığını gördük</a:t>
            </a:r>
          </a:p>
          <a:p>
            <a:r>
              <a:rPr lang="tr-TR" dirty="0" smtClean="0"/>
              <a:t>Bunun için, her bir test parametresi için elde edilen </a:t>
            </a:r>
            <a:r>
              <a:rPr lang="tr-TR" b="1" dirty="0" smtClean="0"/>
              <a:t>en yüksek </a:t>
            </a:r>
            <a:r>
              <a:rPr lang="tr-TR" dirty="0" smtClean="0"/>
              <a:t>ve </a:t>
            </a:r>
            <a:r>
              <a:rPr lang="tr-TR" b="1" dirty="0" smtClean="0"/>
              <a:t>en düşük hasta sonuçlarını </a:t>
            </a:r>
            <a:r>
              <a:rPr lang="tr-TR" dirty="0" smtClean="0"/>
              <a:t>karşılaştırdık</a:t>
            </a:r>
          </a:p>
          <a:p>
            <a:r>
              <a:rPr lang="tr-TR" dirty="0" smtClean="0"/>
              <a:t>Eğer ölçüm aralıkları ne kadar geniş ise, sonuçlar da o kadar güvenilir sayılmalıdır. Sonuçlar birbirine yakın ise, sonuçların verimliliği az demektir</a:t>
            </a:r>
          </a:p>
          <a:p>
            <a:r>
              <a:rPr lang="tr-TR" b="1" dirty="0" err="1" smtClean="0"/>
              <a:t>Tau</a:t>
            </a:r>
            <a:r>
              <a:rPr lang="tr-TR" b="1" dirty="0" smtClean="0"/>
              <a:t> 231 </a:t>
            </a:r>
            <a:r>
              <a:rPr lang="tr-TR" dirty="0" smtClean="0"/>
              <a:t>için en yüksek değer ile en düşük değer arasında 153 kat,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695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000" b="1" dirty="0" smtClean="0"/>
              <a:t>Cihazda </a:t>
            </a:r>
            <a:r>
              <a:rPr lang="tr-TR" sz="4000" b="1" dirty="0"/>
              <a:t>Kullanılan Ölçüm Tekniği Yeterince Anlamlı ve Verimli Sonuçlar Veriyor mu?</a:t>
            </a:r>
            <a:br>
              <a:rPr lang="tr-TR" sz="4000" b="1" dirty="0"/>
            </a:b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853136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err="1"/>
              <a:t>Tau</a:t>
            </a:r>
            <a:r>
              <a:rPr lang="tr-TR" b="1" dirty="0"/>
              <a:t> 181 </a:t>
            </a:r>
            <a:r>
              <a:rPr lang="tr-TR" dirty="0"/>
              <a:t>için en yüksek değer ile en düşük değer arasında 87.8 kat,</a:t>
            </a:r>
          </a:p>
          <a:p>
            <a:r>
              <a:rPr lang="tr-TR" b="1" dirty="0"/>
              <a:t>Total </a:t>
            </a:r>
            <a:r>
              <a:rPr lang="tr-TR" b="1" dirty="0" err="1"/>
              <a:t>Tau</a:t>
            </a:r>
            <a:r>
              <a:rPr lang="tr-TR" b="1" dirty="0"/>
              <a:t> </a:t>
            </a:r>
            <a:r>
              <a:rPr lang="tr-TR" dirty="0"/>
              <a:t>için en yüksek değer ile en düşük değer arasında 28.3 kat,</a:t>
            </a:r>
          </a:p>
          <a:p>
            <a:r>
              <a:rPr lang="tr-TR" b="1" dirty="0" err="1"/>
              <a:t>Amiloid</a:t>
            </a:r>
            <a:r>
              <a:rPr lang="tr-TR" b="1" dirty="0"/>
              <a:t> Beta 40 </a:t>
            </a:r>
            <a:r>
              <a:rPr lang="tr-TR" dirty="0"/>
              <a:t>için en yüksek değer ile en düşük değer arasında 1026 kat,</a:t>
            </a:r>
          </a:p>
          <a:p>
            <a:r>
              <a:rPr lang="tr-TR" b="1" dirty="0" err="1"/>
              <a:t>Amiloid</a:t>
            </a:r>
            <a:r>
              <a:rPr lang="tr-TR" b="1" dirty="0"/>
              <a:t> Beta 42 </a:t>
            </a:r>
            <a:r>
              <a:rPr lang="tr-TR" dirty="0"/>
              <a:t>için en yüksek değer ile en düşük değer arasında 359 kat,</a:t>
            </a:r>
          </a:p>
          <a:p>
            <a:r>
              <a:rPr lang="tr-TR" b="1" dirty="0"/>
              <a:t>A</a:t>
            </a:r>
            <a:r>
              <a:rPr lang="el-GR" b="1" dirty="0"/>
              <a:t>β</a:t>
            </a:r>
            <a:r>
              <a:rPr lang="tr-TR" b="1" dirty="0"/>
              <a:t>42/A</a:t>
            </a:r>
            <a:r>
              <a:rPr lang="el-GR" b="1" dirty="0"/>
              <a:t>β</a:t>
            </a:r>
            <a:r>
              <a:rPr lang="tr-TR" b="1" dirty="0"/>
              <a:t>40 oranı için </a:t>
            </a:r>
            <a:r>
              <a:rPr lang="tr-TR" dirty="0"/>
              <a:t>en yüksek değer ile en düşük değer arasında 45.000 kat,</a:t>
            </a:r>
          </a:p>
          <a:p>
            <a:pPr marL="0" indent="0">
              <a:buNone/>
            </a:pPr>
            <a:r>
              <a:rPr lang="tr-TR" dirty="0"/>
              <a:t>fark bulunmaktadır.</a:t>
            </a:r>
          </a:p>
          <a:p>
            <a:pPr marL="0" indent="0">
              <a:buNone/>
            </a:pPr>
            <a:r>
              <a:rPr lang="tr-TR" dirty="0"/>
              <a:t>     Ölçüm aralıkları oldukça geniştir.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1987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 Nasıl Planlandı?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25144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Çalışma için 100 hasta örneği kullanıldı</a:t>
            </a:r>
          </a:p>
          <a:p>
            <a:r>
              <a:rPr lang="tr-TR" dirty="0" smtClean="0"/>
              <a:t>İzinli örneklerden rastgele 100 hasta serumu seçildi</a:t>
            </a:r>
          </a:p>
          <a:p>
            <a:r>
              <a:rPr lang="tr-TR" dirty="0" smtClean="0"/>
              <a:t>Son 10 hastadan serum yanında, plazma örnekleri de çalışıldı</a:t>
            </a:r>
          </a:p>
          <a:p>
            <a:r>
              <a:rPr lang="tr-TR" dirty="0" smtClean="0"/>
              <a:t>100 hastadan 51’i kadın, 49’u erkek idi</a:t>
            </a:r>
          </a:p>
          <a:p>
            <a:r>
              <a:rPr lang="tr-TR" dirty="0" smtClean="0"/>
              <a:t>Genellikle ileri yaşlardan seçim yapıldı</a:t>
            </a:r>
          </a:p>
          <a:p>
            <a:r>
              <a:rPr lang="tr-TR" dirty="0" smtClean="0"/>
              <a:t>30-40 yaş arasından 10, 40-50 yaştan 10, 50-60 yaştan 11, 60-70 yaştan 22, 70-80 yaştan 26, 80 yaş üzerinden 21 kişi seçildi</a:t>
            </a:r>
          </a:p>
          <a:p>
            <a:r>
              <a:rPr lang="tr-TR" dirty="0" smtClean="0"/>
              <a:t>Her yaş grubunda Kadın/Erkek sayısı birbirine yakındı</a:t>
            </a:r>
          </a:p>
          <a:p>
            <a:r>
              <a:rPr lang="tr-TR" dirty="0" smtClean="0"/>
              <a:t>Tüm hastalardan </a:t>
            </a:r>
            <a:r>
              <a:rPr lang="tr-TR" b="1" dirty="0" err="1" smtClean="0"/>
              <a:t>Tau</a:t>
            </a:r>
            <a:r>
              <a:rPr lang="tr-TR" b="1" dirty="0" smtClean="0"/>
              <a:t> 231, </a:t>
            </a:r>
            <a:r>
              <a:rPr lang="tr-TR" b="1" dirty="0" err="1" smtClean="0"/>
              <a:t>Tau</a:t>
            </a:r>
            <a:r>
              <a:rPr lang="tr-TR" b="1" dirty="0" smtClean="0"/>
              <a:t> 181, Total </a:t>
            </a:r>
            <a:r>
              <a:rPr lang="tr-TR" b="1" dirty="0" err="1" smtClean="0"/>
              <a:t>Tau</a:t>
            </a:r>
            <a:r>
              <a:rPr lang="tr-TR" b="1" dirty="0" smtClean="0"/>
              <a:t>, </a:t>
            </a:r>
            <a:r>
              <a:rPr lang="tr-TR" b="1" dirty="0" err="1" smtClean="0"/>
              <a:t>Amiloid</a:t>
            </a:r>
            <a:r>
              <a:rPr lang="tr-TR" b="1" dirty="0" smtClean="0"/>
              <a:t> </a:t>
            </a:r>
            <a:r>
              <a:rPr lang="el-GR" b="1" dirty="0" smtClean="0"/>
              <a:t>β</a:t>
            </a:r>
            <a:r>
              <a:rPr lang="tr-TR" b="1" dirty="0" smtClean="0"/>
              <a:t>40, A</a:t>
            </a:r>
            <a:r>
              <a:rPr lang="el-GR" b="1" dirty="0" smtClean="0"/>
              <a:t>β</a:t>
            </a:r>
            <a:r>
              <a:rPr lang="tr-TR" b="1" dirty="0" smtClean="0"/>
              <a:t>42, A</a:t>
            </a:r>
            <a:r>
              <a:rPr lang="el-GR" b="1" dirty="0" smtClean="0"/>
              <a:t>β</a:t>
            </a:r>
            <a:r>
              <a:rPr lang="tr-TR" b="1" dirty="0" smtClean="0"/>
              <a:t>42/A</a:t>
            </a:r>
            <a:r>
              <a:rPr lang="el-GR" b="1" dirty="0" smtClean="0"/>
              <a:t>β</a:t>
            </a:r>
            <a:r>
              <a:rPr lang="tr-TR" b="1" dirty="0" smtClean="0"/>
              <a:t>40 oranları </a:t>
            </a:r>
            <a:r>
              <a:rPr lang="tr-TR" dirty="0" smtClean="0"/>
              <a:t>çalışıldı </a:t>
            </a:r>
          </a:p>
          <a:p>
            <a:r>
              <a:rPr lang="tr-TR" dirty="0" smtClean="0"/>
              <a:t>Hastalardan kan alındıktan sonra 6 saat içinde çalışma başlatıldı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6792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Türk Toplumunun Referans Değerleri Nasıldır?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Bu durumun tespiti son derecede önemliydi</a:t>
            </a:r>
          </a:p>
          <a:p>
            <a:r>
              <a:rPr lang="tr-TR" dirty="0" smtClean="0"/>
              <a:t>Sonuçlar, tespit edilecek referans değerlere göre analiz edilecekti</a:t>
            </a:r>
          </a:p>
          <a:p>
            <a:r>
              <a:rPr lang="tr-TR" dirty="0" smtClean="0"/>
              <a:t>Bu konuda önerilen, </a:t>
            </a:r>
            <a:r>
              <a:rPr lang="tr-TR" b="1" dirty="0" smtClean="0"/>
              <a:t>her laboratuvarın kullandığı yönteme göre kendi referans değerlerini belirlemesidir</a:t>
            </a:r>
          </a:p>
          <a:p>
            <a:r>
              <a:rPr lang="tr-TR" dirty="0" smtClean="0"/>
              <a:t>Biz de bu yolu izledik. Buna göre:</a:t>
            </a:r>
          </a:p>
          <a:p>
            <a:r>
              <a:rPr lang="tr-TR" b="1" dirty="0" err="1" smtClean="0"/>
              <a:t>Tau</a:t>
            </a:r>
            <a:r>
              <a:rPr lang="tr-TR" b="1" dirty="0" smtClean="0"/>
              <a:t> 231 ve Total </a:t>
            </a:r>
            <a:r>
              <a:rPr lang="tr-TR" b="1" dirty="0" err="1" smtClean="0"/>
              <a:t>Tau</a:t>
            </a:r>
            <a:r>
              <a:rPr lang="tr-TR" b="1" dirty="0" smtClean="0"/>
              <a:t> için 0.8 </a:t>
            </a:r>
            <a:r>
              <a:rPr lang="tr-TR" b="1" dirty="0" err="1" smtClean="0"/>
              <a:t>pg</a:t>
            </a:r>
            <a:r>
              <a:rPr lang="tr-TR" b="1" dirty="0" smtClean="0"/>
              <a:t>/</a:t>
            </a:r>
            <a:r>
              <a:rPr lang="tr-TR" b="1" dirty="0" err="1" smtClean="0"/>
              <a:t>mL</a:t>
            </a:r>
            <a:r>
              <a:rPr lang="tr-TR" b="1" dirty="0" smtClean="0"/>
              <a:t> </a:t>
            </a:r>
            <a:r>
              <a:rPr lang="tr-TR" dirty="0" smtClean="0"/>
              <a:t>üzerini </a:t>
            </a:r>
            <a:r>
              <a:rPr lang="tr-TR" b="1" dirty="0" smtClean="0"/>
              <a:t>"Yükselmiş", 0.7-0.8 </a:t>
            </a:r>
            <a:r>
              <a:rPr lang="tr-TR" b="1" dirty="0" err="1" smtClean="0"/>
              <a:t>pg</a:t>
            </a:r>
            <a:r>
              <a:rPr lang="tr-TR" b="1" dirty="0" smtClean="0"/>
              <a:t>/</a:t>
            </a:r>
            <a:r>
              <a:rPr lang="tr-TR" b="1" dirty="0" err="1" smtClean="0"/>
              <a:t>mL</a:t>
            </a:r>
            <a:r>
              <a:rPr lang="tr-TR" b="1" dirty="0" smtClean="0"/>
              <a:t> arasını Yükselme meylinde dikkat çekici değer</a:t>
            </a:r>
            <a:r>
              <a:rPr lang="tr-TR" dirty="0" smtClean="0"/>
              <a:t> olarak, </a:t>
            </a:r>
            <a:r>
              <a:rPr lang="tr-TR" b="1" dirty="0" smtClean="0"/>
              <a:t>altındaki değerleri normal</a:t>
            </a:r>
            <a:r>
              <a:rPr lang="tr-TR" dirty="0"/>
              <a:t> </a:t>
            </a:r>
            <a:r>
              <a:rPr lang="tr-TR" b="1" dirty="0" smtClean="0"/>
              <a:t>olarak,</a:t>
            </a:r>
          </a:p>
          <a:p>
            <a:r>
              <a:rPr lang="tr-TR" b="1" dirty="0" err="1" smtClean="0"/>
              <a:t>Tau</a:t>
            </a:r>
            <a:r>
              <a:rPr lang="tr-TR" b="1" dirty="0" smtClean="0"/>
              <a:t> 181 için 1.1 </a:t>
            </a:r>
            <a:r>
              <a:rPr lang="tr-TR" b="1" dirty="0" err="1" smtClean="0"/>
              <a:t>pg</a:t>
            </a:r>
            <a:r>
              <a:rPr lang="tr-TR" b="1" dirty="0" smtClean="0"/>
              <a:t>/</a:t>
            </a:r>
            <a:r>
              <a:rPr lang="tr-TR" b="1" dirty="0" err="1" smtClean="0"/>
              <a:t>mL</a:t>
            </a:r>
            <a:r>
              <a:rPr lang="tr-TR" b="1" dirty="0" smtClean="0"/>
              <a:t> </a:t>
            </a:r>
            <a:r>
              <a:rPr lang="tr-TR" b="1" dirty="0" err="1" smtClean="0"/>
              <a:t>üzerini"Yükselmiş</a:t>
            </a:r>
            <a:r>
              <a:rPr lang="tr-TR" b="1" dirty="0" smtClean="0"/>
              <a:t>", 1.0-1.1 </a:t>
            </a:r>
            <a:r>
              <a:rPr lang="tr-TR" b="1" dirty="0" err="1" smtClean="0"/>
              <a:t>pg</a:t>
            </a:r>
            <a:r>
              <a:rPr lang="tr-TR" b="1" dirty="0" smtClean="0"/>
              <a:t>/</a:t>
            </a:r>
            <a:r>
              <a:rPr lang="tr-TR" b="1" dirty="0" err="1" smtClean="0"/>
              <a:t>mL</a:t>
            </a:r>
            <a:r>
              <a:rPr lang="tr-TR" b="1" dirty="0" smtClean="0"/>
              <a:t> arasını Yükselme meylinde dikkat çekici değer olarak, altındaki değerleri normal değer olarak</a:t>
            </a:r>
            <a:r>
              <a:rPr lang="tr-TR" dirty="0" smtClean="0"/>
              <a:t> belirledik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1885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512168"/>
          </a:xfrm>
        </p:spPr>
        <p:txBody>
          <a:bodyPr/>
          <a:lstStyle/>
          <a:p>
            <a:r>
              <a:rPr lang="tr-TR" b="1" dirty="0"/>
              <a:t>Türk Toplumunun Referans Değerleri Nasıldır?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352928" cy="446449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tx1"/>
                </a:solidFill>
              </a:rPr>
              <a:t>Amiloid</a:t>
            </a:r>
            <a:r>
              <a:rPr lang="tr-TR" b="1" dirty="0" smtClean="0">
                <a:solidFill>
                  <a:schemeClr val="tx1"/>
                </a:solidFill>
              </a:rPr>
              <a:t> Beta 42 için 20 </a:t>
            </a:r>
            <a:r>
              <a:rPr lang="tr-TR" b="1" dirty="0" err="1" smtClean="0">
                <a:solidFill>
                  <a:schemeClr val="tx1"/>
                </a:solidFill>
              </a:rPr>
              <a:t>pg</a:t>
            </a:r>
            <a:r>
              <a:rPr lang="tr-TR" b="1" dirty="0" smtClean="0">
                <a:solidFill>
                  <a:schemeClr val="tx1"/>
                </a:solidFill>
              </a:rPr>
              <a:t>/</a:t>
            </a:r>
            <a:r>
              <a:rPr lang="tr-TR" b="1" dirty="0" err="1" smtClean="0">
                <a:solidFill>
                  <a:schemeClr val="tx1"/>
                </a:solidFill>
              </a:rPr>
              <a:t>mL</a:t>
            </a:r>
            <a:r>
              <a:rPr lang="tr-TR" b="1" dirty="0" smtClean="0">
                <a:solidFill>
                  <a:schemeClr val="tx1"/>
                </a:solidFill>
              </a:rPr>
              <a:t> üzerini "Yeterli"</a:t>
            </a:r>
            <a:r>
              <a:rPr lang="tr-TR" dirty="0" smtClean="0">
                <a:solidFill>
                  <a:schemeClr val="tx1"/>
                </a:solidFill>
              </a:rPr>
              <a:t>,20 </a:t>
            </a:r>
            <a:r>
              <a:rPr lang="tr-TR" dirty="0" err="1" smtClean="0">
                <a:solidFill>
                  <a:schemeClr val="tx1"/>
                </a:solidFill>
              </a:rPr>
              <a:t>pg</a:t>
            </a:r>
            <a:r>
              <a:rPr lang="tr-TR" dirty="0" smtClean="0">
                <a:solidFill>
                  <a:schemeClr val="tx1"/>
                </a:solidFill>
              </a:rPr>
              <a:t>/</a:t>
            </a:r>
            <a:r>
              <a:rPr lang="tr-TR" dirty="0" err="1" smtClean="0">
                <a:solidFill>
                  <a:schemeClr val="tx1"/>
                </a:solidFill>
              </a:rPr>
              <a:t>mL</a:t>
            </a:r>
            <a:r>
              <a:rPr lang="tr-TR" dirty="0" smtClean="0">
                <a:solidFill>
                  <a:schemeClr val="tx1"/>
                </a:solidFill>
              </a:rPr>
              <a:t> altını </a:t>
            </a:r>
            <a:r>
              <a:rPr lang="tr-TR" b="1" dirty="0" smtClean="0">
                <a:solidFill>
                  <a:schemeClr val="tx1"/>
                </a:solidFill>
              </a:rPr>
              <a:t>"Azalmış"</a:t>
            </a:r>
            <a:r>
              <a:rPr lang="tr-TR" dirty="0" smtClean="0">
                <a:solidFill>
                  <a:schemeClr val="tx1"/>
                </a:solidFill>
              </a:rPr>
              <a:t>,10 </a:t>
            </a:r>
            <a:r>
              <a:rPr lang="tr-TR" dirty="0" err="1" smtClean="0">
                <a:solidFill>
                  <a:schemeClr val="tx1"/>
                </a:solidFill>
              </a:rPr>
              <a:t>pg</a:t>
            </a:r>
            <a:r>
              <a:rPr lang="tr-TR" dirty="0" smtClean="0">
                <a:solidFill>
                  <a:schemeClr val="tx1"/>
                </a:solidFill>
              </a:rPr>
              <a:t>/</a:t>
            </a:r>
            <a:r>
              <a:rPr lang="tr-TR" dirty="0" err="1" smtClean="0">
                <a:solidFill>
                  <a:schemeClr val="tx1"/>
                </a:solidFill>
              </a:rPr>
              <a:t>mL</a:t>
            </a:r>
            <a:r>
              <a:rPr lang="tr-TR" dirty="0" smtClean="0">
                <a:solidFill>
                  <a:schemeClr val="tx1"/>
                </a:solidFill>
              </a:rPr>
              <a:t> altını "</a:t>
            </a:r>
            <a:r>
              <a:rPr lang="tr-TR" b="1" dirty="0" smtClean="0">
                <a:solidFill>
                  <a:schemeClr val="tx1"/>
                </a:solidFill>
              </a:rPr>
              <a:t>Belirgin azalmış",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tx1"/>
                </a:solidFill>
              </a:rPr>
              <a:t>Amiloid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el-GR" b="1" dirty="0" smtClean="0">
                <a:solidFill>
                  <a:schemeClr val="tx1"/>
                </a:solidFill>
              </a:rPr>
              <a:t>β</a:t>
            </a:r>
            <a:r>
              <a:rPr lang="tr-TR" b="1" dirty="0" smtClean="0">
                <a:solidFill>
                  <a:schemeClr val="tx1"/>
                </a:solidFill>
              </a:rPr>
              <a:t>42/A</a:t>
            </a:r>
            <a:r>
              <a:rPr lang="el-GR" b="1" dirty="0" smtClean="0">
                <a:solidFill>
                  <a:schemeClr val="tx1"/>
                </a:solidFill>
              </a:rPr>
              <a:t>β</a:t>
            </a:r>
            <a:r>
              <a:rPr lang="tr-TR" b="1" dirty="0" smtClean="0">
                <a:solidFill>
                  <a:schemeClr val="tx1"/>
                </a:solidFill>
              </a:rPr>
              <a:t>40 oranı için </a:t>
            </a:r>
            <a:r>
              <a:rPr lang="tr-TR" dirty="0" smtClean="0">
                <a:solidFill>
                  <a:schemeClr val="tx1"/>
                </a:solidFill>
              </a:rPr>
              <a:t>0.1 üzerini </a:t>
            </a:r>
            <a:r>
              <a:rPr lang="tr-TR" b="1" dirty="0">
                <a:solidFill>
                  <a:schemeClr val="tx1"/>
                </a:solidFill>
              </a:rPr>
              <a:t>"Yeterli</a:t>
            </a:r>
            <a:r>
              <a:rPr lang="tr-TR" b="1" dirty="0" smtClean="0">
                <a:solidFill>
                  <a:schemeClr val="tx1"/>
                </a:solidFill>
              </a:rPr>
              <a:t>"</a:t>
            </a:r>
            <a:r>
              <a:rPr lang="tr-TR" dirty="0" smtClean="0">
                <a:solidFill>
                  <a:schemeClr val="tx1"/>
                </a:solidFill>
              </a:rPr>
              <a:t>, 0.1-0.03 arasını "</a:t>
            </a:r>
            <a:r>
              <a:rPr lang="tr-TR" b="1" dirty="0" smtClean="0">
                <a:solidFill>
                  <a:schemeClr val="tx1"/>
                </a:solidFill>
              </a:rPr>
              <a:t>Alzheimer riski artıyor"</a:t>
            </a:r>
            <a:r>
              <a:rPr lang="tr-TR" dirty="0" smtClean="0">
                <a:solidFill>
                  <a:schemeClr val="tx1"/>
                </a:solidFill>
              </a:rPr>
              <a:t>, 0.03 altındaki oranları ise "</a:t>
            </a:r>
            <a:r>
              <a:rPr lang="tr-TR" b="1" dirty="0" smtClean="0">
                <a:solidFill>
                  <a:schemeClr val="tx1"/>
                </a:solidFill>
              </a:rPr>
              <a:t>Alzheimer riski yükselmiş"</a:t>
            </a:r>
            <a:r>
              <a:rPr lang="tr-TR" dirty="0" smtClean="0">
                <a:solidFill>
                  <a:schemeClr val="tx1"/>
                </a:solidFill>
              </a:rPr>
              <a:t> olarak belirledik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558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>Diğer Ülkelerde Alzheimer Testlerinin Referans Değerleri Nasıl Alınmış Durumdadır?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Bu konuda yeterli veri bulunmamaktadır</a:t>
            </a:r>
          </a:p>
          <a:p>
            <a:r>
              <a:rPr lang="tr-TR" dirty="0" smtClean="0"/>
              <a:t>Bazı parametrelerin </a:t>
            </a:r>
            <a:r>
              <a:rPr lang="tr-TR" dirty="0" err="1" smtClean="0"/>
              <a:t>BOS’taki</a:t>
            </a:r>
            <a:r>
              <a:rPr lang="tr-TR" dirty="0" smtClean="0"/>
              <a:t> ölçümleri ile ilgili referans değerler verilmektedir</a:t>
            </a:r>
          </a:p>
          <a:p>
            <a:r>
              <a:rPr lang="tr-TR" dirty="0" smtClean="0"/>
              <a:t>Plazma ve serum ile ilgili veriler henüz yetersizdir</a:t>
            </a:r>
          </a:p>
          <a:p>
            <a:r>
              <a:rPr lang="tr-TR" dirty="0" smtClean="0"/>
              <a:t>Verilen örnekler de 2-3 parametreyi geçmemektedir</a:t>
            </a:r>
          </a:p>
          <a:p>
            <a:r>
              <a:rPr lang="tr-TR" dirty="0" smtClean="0"/>
              <a:t>Kullanılan cihaz ve yönteme göre sonuçlar değişmektedir</a:t>
            </a:r>
          </a:p>
          <a:p>
            <a:r>
              <a:rPr lang="tr-TR" dirty="0" smtClean="0"/>
              <a:t>Bu konuda önerilen yol, her laboratuvarın kullandığı yöntem ve cihaza göre kendi referans değerlerini kendisinin belirlemesidir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0404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Kadınlarla Erkekler Arasında Farklar Var mı?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 smtClean="0"/>
              <a:t>Tau</a:t>
            </a:r>
            <a:r>
              <a:rPr lang="tr-TR" b="1" dirty="0" smtClean="0"/>
              <a:t> 231, </a:t>
            </a:r>
            <a:r>
              <a:rPr lang="tr-TR" b="1" dirty="0" err="1" smtClean="0"/>
              <a:t>Tau</a:t>
            </a:r>
            <a:r>
              <a:rPr lang="tr-TR" b="1" dirty="0" smtClean="0"/>
              <a:t> 181, Total </a:t>
            </a:r>
            <a:r>
              <a:rPr lang="tr-TR" b="1" dirty="0" err="1" smtClean="0"/>
              <a:t>Tau</a:t>
            </a:r>
            <a:r>
              <a:rPr lang="tr-TR" b="1" dirty="0" smtClean="0"/>
              <a:t> yönünden </a:t>
            </a:r>
            <a:r>
              <a:rPr lang="tr-TR" dirty="0" smtClean="0"/>
              <a:t>erkeklerle kadınlar arasında önemli bir fark görülmedi</a:t>
            </a:r>
          </a:p>
          <a:p>
            <a:r>
              <a:rPr lang="tr-TR" b="1" dirty="0" err="1" smtClean="0"/>
              <a:t>Amiloid</a:t>
            </a:r>
            <a:r>
              <a:rPr lang="tr-TR" b="1" dirty="0" smtClean="0"/>
              <a:t> Beta 42 düzeyi, </a:t>
            </a:r>
            <a:r>
              <a:rPr lang="tr-TR" dirty="0" smtClean="0"/>
              <a:t>erkeklerde kadınlara göre %11,</a:t>
            </a:r>
            <a:r>
              <a:rPr lang="el-GR" b="1" dirty="0"/>
              <a:t> </a:t>
            </a:r>
            <a:r>
              <a:rPr lang="tr-TR" b="1" dirty="0" smtClean="0"/>
              <a:t>A</a:t>
            </a:r>
            <a:r>
              <a:rPr lang="el-GR" b="1" dirty="0" smtClean="0"/>
              <a:t>β</a:t>
            </a:r>
            <a:r>
              <a:rPr lang="tr-TR" b="1" dirty="0"/>
              <a:t>42/A</a:t>
            </a:r>
            <a:r>
              <a:rPr lang="el-GR" b="1" dirty="0"/>
              <a:t>β</a:t>
            </a:r>
            <a:r>
              <a:rPr lang="tr-TR" b="1" dirty="0"/>
              <a:t>40</a:t>
            </a:r>
            <a:r>
              <a:rPr lang="tr-TR" b="1" dirty="0" smtClean="0"/>
              <a:t> oranı ise %17 </a:t>
            </a:r>
            <a:r>
              <a:rPr lang="tr-TR" dirty="0" smtClean="0"/>
              <a:t>daha fazla oranda azalmış,</a:t>
            </a:r>
          </a:p>
          <a:p>
            <a:r>
              <a:rPr lang="tr-TR" b="1" dirty="0" smtClean="0"/>
              <a:t>Erkekler, Beta </a:t>
            </a:r>
            <a:r>
              <a:rPr lang="tr-TR" b="1" dirty="0" err="1" smtClean="0"/>
              <a:t>amiloid</a:t>
            </a:r>
            <a:r>
              <a:rPr lang="tr-TR" b="1" dirty="0" smtClean="0"/>
              <a:t> plakları oluşumu yönünden kadınlara göre daha dezavantajlı </a:t>
            </a:r>
            <a:r>
              <a:rPr lang="tr-TR" dirty="0" smtClean="0"/>
              <a:t>görünüyor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95222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>Alzheimer Hastalığı Giderek Daha Büyük Toplumsal Sorun Haline Geliyor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Alzheimer, yaşlandıkça artan bir hastalık</a:t>
            </a:r>
          </a:p>
          <a:p>
            <a:r>
              <a:rPr lang="tr-TR" dirty="0" smtClean="0"/>
              <a:t>Türk toplumu da giderek yaşlanıyor</a:t>
            </a:r>
          </a:p>
          <a:p>
            <a:r>
              <a:rPr lang="tr-TR" dirty="0" smtClean="0"/>
              <a:t>Son göstergeler, ortalama yaşam süresinin 78’in üzerine çıktığını gösteriyor</a:t>
            </a:r>
          </a:p>
          <a:p>
            <a:r>
              <a:rPr lang="tr-TR" dirty="0" smtClean="0"/>
              <a:t>Kadınlar, erkeklerden 5.5 yıl kadar fazla yaşıyor</a:t>
            </a:r>
          </a:p>
          <a:p>
            <a:r>
              <a:rPr lang="tr-TR" dirty="0" smtClean="0"/>
              <a:t>Doktorların yaşam süresi, normal toplum ortalamasından daha az durumda </a:t>
            </a:r>
          </a:p>
          <a:p>
            <a:r>
              <a:rPr lang="tr-TR" dirty="0" smtClean="0"/>
              <a:t>Alzheimer hem dünya, hem de Türkiye için önemi giderek artan bir sorun durumunda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015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>Yapılan Diğer Çalışmalarda, Kadınlar İle Erkekler Arasında Alzheimer Yönünden Farklar Var Mıdır?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844824"/>
            <a:ext cx="8640960" cy="4752528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Laboratuvar testleri kullanılarak yapılan çalışmaların, yetersiz olduğunu söyleyebiliriz</a:t>
            </a:r>
          </a:p>
          <a:p>
            <a:r>
              <a:rPr lang="tr-TR" dirty="0" err="1" smtClean="0"/>
              <a:t>Kıinik</a:t>
            </a:r>
            <a:r>
              <a:rPr lang="tr-TR" dirty="0" smtClean="0"/>
              <a:t> olarak konulan Alzheimer tanılarına göre, kadınlarda erkeklere göre Alzheimer’ın daha fazla görüldüğü belirtilmektedir</a:t>
            </a:r>
          </a:p>
          <a:p>
            <a:r>
              <a:rPr lang="tr-TR" dirty="0" smtClean="0"/>
              <a:t>Ancak bunun başlıca nedenlerinden birisinin kadınların erkeklerden ortalama 5 yıl daha fazla yaşaması,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Ayrıca sosyal hayata katılımlarının daha az olması    olarak gösterilmektedir</a:t>
            </a:r>
          </a:p>
          <a:p>
            <a:r>
              <a:rPr lang="tr-TR" dirty="0" smtClean="0"/>
              <a:t>Bizim çalışmamız ise, eşit yaş gruplarında yapılmıştır</a:t>
            </a:r>
          </a:p>
          <a:p>
            <a:r>
              <a:rPr lang="tr-TR" dirty="0" smtClean="0"/>
              <a:t>Ayrıca, sosyal olarak da benzer grupları kapsamaktadır</a:t>
            </a:r>
          </a:p>
          <a:p>
            <a:r>
              <a:rPr lang="tr-TR" dirty="0" smtClean="0"/>
              <a:t>Dolayısıyla, bizim çalışma sonuçlarımızın daha doğruya yakın olduğu söylenebilir</a:t>
            </a:r>
          </a:p>
          <a:p>
            <a:r>
              <a:rPr lang="tr-TR" dirty="0" smtClean="0"/>
              <a:t>Buna göre, erkeklerin özellikle </a:t>
            </a:r>
            <a:r>
              <a:rPr lang="tr-TR" dirty="0" err="1" smtClean="0"/>
              <a:t>Amiloid</a:t>
            </a:r>
            <a:r>
              <a:rPr lang="tr-TR" dirty="0" smtClean="0"/>
              <a:t> Beta plakları oluşumu yönünden daha dezavantajlı oldukları söylenebilecek durumdadır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592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Yaşlandıkça Sonuçlar Nasıl Değişiyor?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Tau</a:t>
            </a:r>
            <a:r>
              <a:rPr lang="tr-TR" b="1" dirty="0" smtClean="0"/>
              <a:t> 231 erken Alzheimer döneminde </a:t>
            </a:r>
            <a:r>
              <a:rPr lang="tr-TR" dirty="0" smtClean="0"/>
              <a:t>yükseliyor. Tüm yaşlarda yükselebiliyor</a:t>
            </a:r>
          </a:p>
          <a:p>
            <a:r>
              <a:rPr lang="tr-TR" b="1" dirty="0" err="1" smtClean="0"/>
              <a:t>Tau</a:t>
            </a:r>
            <a:r>
              <a:rPr lang="tr-TR" b="1" dirty="0" smtClean="0"/>
              <a:t> 181, yine erken Alzheimer döneminde </a:t>
            </a:r>
            <a:r>
              <a:rPr lang="tr-TR" dirty="0" smtClean="0"/>
              <a:t>yükseliyor. </a:t>
            </a:r>
            <a:r>
              <a:rPr lang="tr-TR" b="1" dirty="0" smtClean="0"/>
              <a:t>Alzheimer için daha spesifik. </a:t>
            </a:r>
            <a:r>
              <a:rPr lang="tr-TR" dirty="0" smtClean="0"/>
              <a:t>Alzheimer’ın </a:t>
            </a:r>
            <a:r>
              <a:rPr lang="tr-TR" dirty="0" err="1" smtClean="0"/>
              <a:t>demans</a:t>
            </a:r>
            <a:r>
              <a:rPr lang="tr-TR" dirty="0" smtClean="0"/>
              <a:t> gibi durumlardan </a:t>
            </a:r>
            <a:r>
              <a:rPr lang="tr-TR" dirty="0" err="1" smtClean="0"/>
              <a:t>ayırdedilebilmesinde</a:t>
            </a:r>
            <a:r>
              <a:rPr lang="tr-TR" dirty="0" smtClean="0"/>
              <a:t> değerli. Tüm yaşlarda yükselebiliyor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574353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476672"/>
            <a:ext cx="8568952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900" b="1" dirty="0"/>
              <a:t>Yaşlandıkça Sonuçlar Nasıl Değişiyor?</a:t>
            </a:r>
            <a:endParaRPr lang="tr-TR" sz="3900" b="1" dirty="0" smtClean="0"/>
          </a:p>
          <a:p>
            <a:pPr marL="0" indent="0">
              <a:buNone/>
            </a:pPr>
            <a:endParaRPr lang="tr-TR" b="1" smtClean="0"/>
          </a:p>
          <a:p>
            <a:r>
              <a:rPr lang="tr-TR" b="1" smtClean="0"/>
              <a:t>Total </a:t>
            </a:r>
            <a:r>
              <a:rPr lang="tr-TR" b="1" dirty="0" err="1" smtClean="0"/>
              <a:t>Tau</a:t>
            </a:r>
            <a:r>
              <a:rPr lang="tr-TR" b="1" dirty="0" smtClean="0"/>
              <a:t>, Alzheimer’ın ileri dönemlerinde yükseliyor. </a:t>
            </a:r>
            <a:r>
              <a:rPr lang="tr-TR" dirty="0" smtClean="0"/>
              <a:t>Her yaşta yükselebilir. Ayrıca </a:t>
            </a:r>
            <a:r>
              <a:rPr lang="tr-TR" b="1" dirty="0" smtClean="0"/>
              <a:t>Parkinson, </a:t>
            </a:r>
            <a:r>
              <a:rPr lang="tr-TR" b="1" dirty="0" err="1" smtClean="0"/>
              <a:t>demans</a:t>
            </a:r>
            <a:r>
              <a:rPr lang="tr-TR" b="1" dirty="0" smtClean="0"/>
              <a:t>, travma gibi durumlarda da yükselebilir</a:t>
            </a:r>
          </a:p>
          <a:p>
            <a:r>
              <a:rPr lang="tr-TR" b="1" dirty="0" err="1"/>
              <a:t>Amiloid</a:t>
            </a:r>
            <a:r>
              <a:rPr lang="tr-TR" b="1" dirty="0"/>
              <a:t> Beta </a:t>
            </a:r>
            <a:r>
              <a:rPr lang="tr-TR" b="1" dirty="0" smtClean="0"/>
              <a:t>42/</a:t>
            </a:r>
            <a:r>
              <a:rPr lang="tr-TR" b="1" dirty="0"/>
              <a:t>A</a:t>
            </a:r>
            <a:r>
              <a:rPr lang="el-GR" b="1" dirty="0"/>
              <a:t>β</a:t>
            </a:r>
            <a:r>
              <a:rPr lang="tr-TR" b="1" dirty="0"/>
              <a:t>40 </a:t>
            </a:r>
            <a:r>
              <a:rPr lang="tr-TR" b="1" dirty="0" smtClean="0"/>
              <a:t>oranı, 30-50 yaş arasında %40, 50-60 yaş arasında %45, 60-70 yaş arasında %62, 70-80 yaş arasında %85, 80 yaş üzerinde %86 azalmış </a:t>
            </a:r>
            <a:r>
              <a:rPr lang="tr-TR" dirty="0" smtClean="0"/>
              <a:t>görünüyor</a:t>
            </a:r>
          </a:p>
          <a:p>
            <a:r>
              <a:rPr lang="tr-TR" dirty="0" smtClean="0"/>
              <a:t>Bu durum, </a:t>
            </a:r>
            <a:r>
              <a:rPr lang="tr-TR" b="1" dirty="0" err="1" smtClean="0"/>
              <a:t>Amiloid</a:t>
            </a:r>
            <a:r>
              <a:rPr lang="tr-TR" b="1" dirty="0" smtClean="0"/>
              <a:t> Beta plakları oluşumunun yaş ile paralel olarak arttığını</a:t>
            </a:r>
            <a:r>
              <a:rPr lang="tr-TR" dirty="0" smtClean="0"/>
              <a:t>, </a:t>
            </a:r>
            <a:r>
              <a:rPr lang="tr-TR" b="1" dirty="0" err="1" smtClean="0"/>
              <a:t>Tau</a:t>
            </a:r>
            <a:r>
              <a:rPr lang="tr-TR" b="1" dirty="0" smtClean="0"/>
              <a:t> proteinlerinin ise her yaşta görülebildiğini</a:t>
            </a:r>
            <a:r>
              <a:rPr lang="tr-TR" dirty="0" smtClean="0"/>
              <a:t> düşündürüyor 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938598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>Yaşlanma İle Alzheimer Görülme Oranı Arasında Diğer Çalışmalarda Sonuçlar Nasıldır?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Bu konuda da belirtilen sonuçlar, çoğunlukla klinik gözlemlere dayalıdır</a:t>
            </a:r>
          </a:p>
          <a:p>
            <a:r>
              <a:rPr lang="tr-TR" dirty="0" smtClean="0"/>
              <a:t>Özellikle, plazma ve serum örneklerinden yapılan laboratuvar testlerine dayalı sonuçlar çok yetersizdir</a:t>
            </a:r>
          </a:p>
          <a:p>
            <a:r>
              <a:rPr lang="tr-TR" dirty="0" smtClean="0"/>
              <a:t>Genellikle, yaşlanma ile Alzheimer riskinin arttığı bildirilmektedir</a:t>
            </a:r>
          </a:p>
          <a:p>
            <a:r>
              <a:rPr lang="tr-TR" dirty="0" smtClean="0"/>
              <a:t>Bazı gözlemciler Alzheimer görülme oranının 65-74 yaş arasında %3-5, 75-84 yaş arasında %15-20, 85 yaş üzerinde ise %30-50 oranlarında olduğunu belirtmektedirler</a:t>
            </a:r>
          </a:p>
          <a:p>
            <a:r>
              <a:rPr lang="tr-TR" b="1" dirty="0" smtClean="0"/>
              <a:t>Bizim sonuçlarımıza göre, oranlar belirtilen oranlardan daha yüksek görünmektedir</a:t>
            </a:r>
          </a:p>
          <a:p>
            <a:r>
              <a:rPr lang="tr-TR" b="1" dirty="0" smtClean="0"/>
              <a:t>Ancak, bizim sonuçlarımız laboratuvar verilerine dayalıdır. Laboratuvar olarak oluşan durumların, klinik davranışlara yansıması daha geç ve farklı şekilde olabilecektir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90783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Serum ve Plazma Örnekleri Arasında Fark Var mı?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İki örnek arasında büyük farklar yok</a:t>
            </a:r>
          </a:p>
          <a:p>
            <a:r>
              <a:rPr lang="tr-TR" b="1" dirty="0" smtClean="0"/>
              <a:t>Tanıda Alzheimer düşünülen, ancak sonucun normal bulunduğu kişilerde</a:t>
            </a:r>
            <a:r>
              <a:rPr lang="tr-TR" dirty="0" smtClean="0"/>
              <a:t>, eğer ilk örnek serumdan çalışılmış ise plazmadan, ilk örnek plazmadan çalışılmış ise 2. örnek olarak serumdan tekrar çalışma istenilebilir.</a:t>
            </a:r>
          </a:p>
          <a:p>
            <a:r>
              <a:rPr lang="tr-TR" dirty="0" smtClean="0"/>
              <a:t>Arada küçük farklar görülebilmektedir. Özellikle de </a:t>
            </a:r>
            <a:r>
              <a:rPr lang="tr-TR" dirty="0" err="1" smtClean="0"/>
              <a:t>Amiloid</a:t>
            </a:r>
            <a:r>
              <a:rPr lang="tr-TR" dirty="0" smtClean="0"/>
              <a:t> Beta 42/A</a:t>
            </a:r>
            <a:r>
              <a:rPr lang="el-GR" dirty="0" smtClean="0"/>
              <a:t>β</a:t>
            </a:r>
            <a:r>
              <a:rPr lang="tr-TR" dirty="0" smtClean="0"/>
              <a:t>40 oranı yönünden</a:t>
            </a:r>
          </a:p>
        </p:txBody>
      </p:sp>
    </p:spTree>
    <p:extLst>
      <p:ext uri="{BB962C8B-B14F-4D97-AF65-F5344CB8AC3E}">
        <p14:creationId xmlns:p14="http://schemas.microsoft.com/office/powerpoint/2010/main" val="36654438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>Başka Çalışmalarda, Serum ve Plazma Sonuçları Arasında Farklar Nasıl Bulunmuştur? 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96544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Bu konuda da veriler oldukça sınırlıdır</a:t>
            </a:r>
          </a:p>
          <a:p>
            <a:r>
              <a:rPr lang="tr-TR" dirty="0" smtClean="0"/>
              <a:t>Sadece 3 parametreye ait sınırlı bilgi bulunmuştur</a:t>
            </a:r>
          </a:p>
          <a:p>
            <a:r>
              <a:rPr lang="tr-TR" dirty="0" err="1" smtClean="0"/>
              <a:t>Tau</a:t>
            </a:r>
            <a:r>
              <a:rPr lang="tr-TR" dirty="0" smtClean="0"/>
              <a:t> 181’in serumda plazmaya göre daha düşük bulunduğu,</a:t>
            </a:r>
          </a:p>
          <a:p>
            <a:r>
              <a:rPr lang="tr-TR" dirty="0" smtClean="0"/>
              <a:t>Total </a:t>
            </a:r>
            <a:r>
              <a:rPr lang="tr-TR" dirty="0" err="1" smtClean="0"/>
              <a:t>Tau’nun</a:t>
            </a:r>
            <a:r>
              <a:rPr lang="tr-TR" dirty="0"/>
              <a:t> serumda plazmaya göre daha </a:t>
            </a:r>
            <a:r>
              <a:rPr lang="tr-TR" dirty="0" smtClean="0"/>
              <a:t>düşük ve değişken olduğu,</a:t>
            </a:r>
          </a:p>
          <a:p>
            <a:r>
              <a:rPr lang="tr-TR" dirty="0" err="1" smtClean="0"/>
              <a:t>Amiloid</a:t>
            </a:r>
            <a:r>
              <a:rPr lang="tr-TR" dirty="0" smtClean="0"/>
              <a:t> </a:t>
            </a:r>
            <a:r>
              <a:rPr lang="el-GR" dirty="0" smtClean="0"/>
              <a:t>β</a:t>
            </a:r>
            <a:r>
              <a:rPr lang="tr-TR" dirty="0" smtClean="0"/>
              <a:t>42 düzeyinin serumda </a:t>
            </a:r>
            <a:r>
              <a:rPr lang="tr-TR" dirty="0"/>
              <a:t>plazmaya göre daha düşük ve değişken olduğu</a:t>
            </a:r>
            <a:r>
              <a:rPr lang="tr-TR" dirty="0" smtClean="0"/>
              <a:t>,</a:t>
            </a:r>
          </a:p>
          <a:p>
            <a:r>
              <a:rPr lang="tr-TR" dirty="0" smtClean="0"/>
              <a:t>Plazmanın tercih edilmesinin daha uygun olacağı belirtilmektedir</a:t>
            </a:r>
          </a:p>
          <a:p>
            <a:r>
              <a:rPr lang="tr-TR" dirty="0" smtClean="0"/>
              <a:t>Bizim çalışmamızda da, sonuçların serum ve plazmada birbirine yakın olduğu görülmekle birlikte, plazmadan çalışmanın daha tutarlı olabileceği sonucuna varılmıştır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2602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Alzheimer Tanı Testlerini, Az veya Çoklu Parametrelerle Çalışmanın Farkları Nelerdir?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6464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Alzheimer oldukça karmaşık bir mekanizmaya sahip</a:t>
            </a:r>
          </a:p>
          <a:p>
            <a:r>
              <a:rPr lang="tr-TR" dirty="0" smtClean="0"/>
              <a:t>Beyin dokusuna fazla müdahale yapılamıyor</a:t>
            </a:r>
          </a:p>
          <a:p>
            <a:r>
              <a:rPr lang="tr-TR" dirty="0" smtClean="0"/>
              <a:t>Kan testleri bu yönden önemli, çünkü kolaylıkla uygulanabilir</a:t>
            </a:r>
          </a:p>
          <a:p>
            <a:r>
              <a:rPr lang="tr-TR" dirty="0" smtClean="0"/>
              <a:t>Değişik laboratuvar testleri var</a:t>
            </a:r>
          </a:p>
          <a:p>
            <a:r>
              <a:rPr lang="tr-TR" dirty="0" smtClean="0"/>
              <a:t>Ancak, çoğu test yetersiz ve standardize değil</a:t>
            </a:r>
          </a:p>
          <a:p>
            <a:r>
              <a:rPr lang="tr-TR" dirty="0" smtClean="0"/>
              <a:t>O zaman, ″</a:t>
            </a:r>
            <a:r>
              <a:rPr lang="tr-TR" b="1" dirty="0" smtClean="0"/>
              <a:t>Birbirini tamamlayan 5-6 test parametresi çalışılarak, kombine </a:t>
            </a:r>
            <a:r>
              <a:rPr lang="tr-TR" b="1" dirty="0" err="1" smtClean="0"/>
              <a:t>sinerjik</a:t>
            </a:r>
            <a:r>
              <a:rPr lang="tr-TR" b="1" dirty="0" smtClean="0"/>
              <a:t> bir etki yaratabilir mi </a:t>
            </a:r>
            <a:r>
              <a:rPr lang="tr-TR" dirty="0" smtClean="0"/>
              <a:t>acaba?"</a:t>
            </a:r>
          </a:p>
          <a:p>
            <a:r>
              <a:rPr lang="tr-TR" dirty="0" smtClean="0"/>
              <a:t>Biz de böyle düşündük</a:t>
            </a:r>
          </a:p>
          <a:p>
            <a:r>
              <a:rPr lang="tr-TR" b="1" dirty="0" smtClean="0"/>
              <a:t>6 parametreyi birlikte çalışarak, </a:t>
            </a:r>
            <a:r>
              <a:rPr lang="tr-TR" dirty="0" smtClean="0"/>
              <a:t>sonuçları birlikte analiz ettik</a:t>
            </a:r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9952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Eğer Bu Test Parametrelerini Ayrı Ayrı Çalışıyor Olsak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97152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err="1" smtClean="0"/>
              <a:t>Tau</a:t>
            </a:r>
            <a:r>
              <a:rPr lang="tr-TR" b="1" dirty="0" smtClean="0"/>
              <a:t> 231, 100 hasta içinde 15 (%15)’inde yükselme </a:t>
            </a:r>
            <a:r>
              <a:rPr lang="tr-TR" dirty="0" smtClean="0"/>
              <a:t>gösteriyor. Erken Alzheimer dönemindeki ancak %15’lik bu grubu yakalamak mümkün olabilir</a:t>
            </a:r>
          </a:p>
          <a:p>
            <a:r>
              <a:rPr lang="tr-TR" b="1" dirty="0" err="1" smtClean="0"/>
              <a:t>Tau</a:t>
            </a:r>
            <a:r>
              <a:rPr lang="tr-TR" b="1" dirty="0" smtClean="0"/>
              <a:t> 181, 100 hastadan 23 (%23)’ünde yükseliyor </a:t>
            </a:r>
            <a:r>
              <a:rPr lang="tr-TR" dirty="0" smtClean="0"/>
              <a:t>ve olaya katılıyor. Diğerleriyle birlikte ya da kısmi katılım göstererek. Tek olarak çalışılırsa, Alzheimer tanısı yönünde bir görüş oluşturur, ancak değerlendirme zayıf kalır</a:t>
            </a:r>
          </a:p>
          <a:p>
            <a:r>
              <a:rPr lang="tr-TR" b="1" dirty="0" smtClean="0"/>
              <a:t>Total </a:t>
            </a:r>
            <a:r>
              <a:rPr lang="tr-TR" b="1" dirty="0" err="1" smtClean="0"/>
              <a:t>Tau</a:t>
            </a:r>
            <a:r>
              <a:rPr lang="tr-TR" b="1" dirty="0" smtClean="0"/>
              <a:t>, 100 hastadan 21 (%2)’inde yükselme </a:t>
            </a:r>
            <a:r>
              <a:rPr lang="tr-TR" dirty="0" smtClean="0"/>
              <a:t>gösteriyor. Yüksekliği, daha çok Alzheimer’ın ileri evresini düşündürüyor. Aynı zamanda, diğer patolojilerde de yükselebiliyor.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48438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692696"/>
            <a:ext cx="8435280" cy="5832648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b="1" dirty="0" err="1" smtClean="0"/>
              <a:t>Amiloid</a:t>
            </a:r>
            <a:r>
              <a:rPr lang="tr-TR" b="1" dirty="0" smtClean="0"/>
              <a:t> Beta 42, 100 hastadan 24 (%24)’ünde azalma</a:t>
            </a:r>
            <a:r>
              <a:rPr lang="tr-TR" dirty="0" smtClean="0"/>
              <a:t> gösteriyor</a:t>
            </a:r>
          </a:p>
          <a:p>
            <a:r>
              <a:rPr lang="tr-TR" b="1" dirty="0" err="1" smtClean="0"/>
              <a:t>Amiloid</a:t>
            </a:r>
            <a:r>
              <a:rPr lang="tr-TR" b="1" dirty="0" smtClean="0"/>
              <a:t> </a:t>
            </a:r>
            <a:r>
              <a:rPr lang="el-GR" b="1" dirty="0" smtClean="0"/>
              <a:t>β</a:t>
            </a:r>
            <a:r>
              <a:rPr lang="tr-TR" b="1" dirty="0" smtClean="0"/>
              <a:t>42/ A</a:t>
            </a:r>
            <a:r>
              <a:rPr lang="el-GR" b="1" dirty="0" smtClean="0"/>
              <a:t>β</a:t>
            </a:r>
            <a:r>
              <a:rPr lang="tr-TR" b="1" dirty="0" smtClean="0"/>
              <a:t>40 oranı, 100 hastadan 22 (%22)’sinde azalma </a:t>
            </a:r>
            <a:r>
              <a:rPr lang="tr-TR" dirty="0" smtClean="0"/>
              <a:t>gösteriyor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80187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Testlerin Birlikte Çalışılıp, Değerlendirme Yapıldığı Durumda: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4680520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 smtClean="0"/>
              <a:t>100 hastadan 42’sinde Alzheimer yönünden laboratuvar testlerinde anlamlı sonuçlar</a:t>
            </a:r>
            <a:r>
              <a:rPr lang="tr-TR" dirty="0" smtClean="0"/>
              <a:t> elde edilmiştir</a:t>
            </a:r>
          </a:p>
          <a:p>
            <a:r>
              <a:rPr lang="tr-TR" b="1" dirty="0" smtClean="0"/>
              <a:t>42 hastadan 21 (%50)’inde </a:t>
            </a:r>
            <a:r>
              <a:rPr lang="tr-TR" dirty="0" smtClean="0"/>
              <a:t>Alzheimer tanısına </a:t>
            </a:r>
            <a:r>
              <a:rPr lang="tr-TR" b="1" dirty="0" err="1" smtClean="0"/>
              <a:t>Tau</a:t>
            </a:r>
            <a:r>
              <a:rPr lang="tr-TR" b="1" dirty="0" smtClean="0"/>
              <a:t> proteinlerinden bir ya da birkaçının yükselmesi katılmış, A</a:t>
            </a:r>
            <a:r>
              <a:rPr lang="el-GR" b="1" dirty="0" smtClean="0"/>
              <a:t>β</a:t>
            </a:r>
            <a:r>
              <a:rPr lang="tr-TR" b="1" dirty="0" smtClean="0"/>
              <a:t>42 düzeyi ve A</a:t>
            </a:r>
            <a:r>
              <a:rPr lang="el-GR" b="1" dirty="0" smtClean="0"/>
              <a:t>β</a:t>
            </a:r>
            <a:r>
              <a:rPr lang="tr-TR" b="1" dirty="0"/>
              <a:t>42/ A</a:t>
            </a:r>
            <a:r>
              <a:rPr lang="el-GR" b="1" dirty="0"/>
              <a:t>β</a:t>
            </a:r>
            <a:r>
              <a:rPr lang="tr-TR" b="1" dirty="0"/>
              <a:t>40 </a:t>
            </a:r>
            <a:r>
              <a:rPr lang="tr-TR" b="1" dirty="0" smtClean="0"/>
              <a:t>oranında da azalma </a:t>
            </a:r>
            <a:r>
              <a:rPr lang="tr-TR" dirty="0" smtClean="0"/>
              <a:t>olmuştur</a:t>
            </a:r>
          </a:p>
          <a:p>
            <a:r>
              <a:rPr lang="tr-TR" dirty="0" smtClean="0"/>
              <a:t>Alzheimer tanısını hem </a:t>
            </a:r>
            <a:r>
              <a:rPr lang="tr-TR" dirty="0" err="1" smtClean="0"/>
              <a:t>Tau</a:t>
            </a:r>
            <a:r>
              <a:rPr lang="tr-TR" dirty="0" smtClean="0"/>
              <a:t> proteinleri yüksekliği, hem de </a:t>
            </a:r>
            <a:r>
              <a:rPr lang="tr-TR" dirty="0" err="1" smtClean="0"/>
              <a:t>Amiloid</a:t>
            </a:r>
            <a:r>
              <a:rPr lang="tr-TR" dirty="0" smtClean="0"/>
              <a:t> Beta testlerinde azalma desteklemiştir</a:t>
            </a:r>
          </a:p>
          <a:p>
            <a:r>
              <a:rPr lang="tr-TR" dirty="0" smtClean="0"/>
              <a:t>21 kişiden 7’sinde 3 </a:t>
            </a:r>
            <a:r>
              <a:rPr lang="tr-TR" dirty="0" err="1" smtClean="0"/>
              <a:t>Tau</a:t>
            </a:r>
            <a:r>
              <a:rPr lang="tr-TR" dirty="0" smtClean="0"/>
              <a:t> proteini, 2’sinde 2 </a:t>
            </a:r>
            <a:r>
              <a:rPr lang="tr-TR" dirty="0" err="1" smtClean="0"/>
              <a:t>Tau</a:t>
            </a:r>
            <a:r>
              <a:rPr lang="tr-TR" dirty="0" smtClean="0"/>
              <a:t> proteini, 12’sinde de </a:t>
            </a:r>
            <a:r>
              <a:rPr lang="tr-TR" dirty="0" err="1" smtClean="0"/>
              <a:t>Tau</a:t>
            </a:r>
            <a:r>
              <a:rPr lang="tr-TR" dirty="0" smtClean="0"/>
              <a:t> proteinlerinden yalnızca 1’inde yükselme olmuştur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83306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Laboratuvar Tanısında Güçlükler Var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85313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Alzheimer hastalığı, oldukça karmaşık bir mekanizmaya sahip </a:t>
            </a:r>
          </a:p>
          <a:p>
            <a:r>
              <a:rPr lang="tr-TR" dirty="0" smtClean="0"/>
              <a:t>Beyin hücrelerinin tahribatı ve ölümü ile ilgili olduğu için, </a:t>
            </a:r>
            <a:r>
              <a:rPr lang="tr-TR" dirty="0" err="1" smtClean="0"/>
              <a:t>invaziv</a:t>
            </a:r>
            <a:r>
              <a:rPr lang="tr-TR" dirty="0" smtClean="0"/>
              <a:t> tanı yöntemleri fazla kullanılamıyor</a:t>
            </a:r>
          </a:p>
          <a:p>
            <a:r>
              <a:rPr lang="tr-TR" dirty="0" smtClean="0"/>
              <a:t>Daha hassas testlerin (BOS-Beyin Omurilik Sıvısı) çalışılması gerekiyor, ancak uygulamada bu durum oldukça zor </a:t>
            </a:r>
          </a:p>
          <a:p>
            <a:r>
              <a:rPr lang="tr-TR" dirty="0" smtClean="0"/>
              <a:t>Tek bir testle tanı konulamıyor</a:t>
            </a:r>
          </a:p>
          <a:p>
            <a:r>
              <a:rPr lang="tr-TR" dirty="0" smtClean="0"/>
              <a:t>Kolay uygulanabilecek kan testleri, yakın zamanlara kadar yeterince verimli değildi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4151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Amiloid</a:t>
            </a:r>
            <a:r>
              <a:rPr lang="tr-TR" b="1" dirty="0" smtClean="0"/>
              <a:t> Beta Testlerinin Katılmadığı Durumlar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42 kişiden 12 (%28.6)’sinde </a:t>
            </a:r>
            <a:r>
              <a:rPr lang="tr-TR" dirty="0" err="1" smtClean="0"/>
              <a:t>Tau</a:t>
            </a:r>
            <a:r>
              <a:rPr lang="tr-TR" dirty="0" smtClean="0"/>
              <a:t> </a:t>
            </a:r>
            <a:r>
              <a:rPr lang="tr-TR" b="1" dirty="0" smtClean="0"/>
              <a:t>proteinlerinden bir ya da birkaçında yükselme olmuş, ancak </a:t>
            </a:r>
            <a:r>
              <a:rPr lang="tr-TR" b="1" dirty="0" err="1" smtClean="0"/>
              <a:t>Amiloid</a:t>
            </a:r>
            <a:r>
              <a:rPr lang="tr-TR" b="1" dirty="0" smtClean="0"/>
              <a:t> Beta testleri normal düzeyde kalmış,</a:t>
            </a:r>
            <a:r>
              <a:rPr lang="tr-TR" dirty="0" smtClean="0"/>
              <a:t> patolojiye katılmamıştır</a:t>
            </a:r>
          </a:p>
          <a:p>
            <a:r>
              <a:rPr lang="tr-TR" dirty="0" smtClean="0"/>
              <a:t>Sadece </a:t>
            </a:r>
            <a:r>
              <a:rPr lang="tr-TR" dirty="0" err="1" smtClean="0"/>
              <a:t>Tau</a:t>
            </a:r>
            <a:r>
              <a:rPr lang="tr-TR" dirty="0" smtClean="0"/>
              <a:t> proteinlerinde yükselme görülen 12 kişiden; 3’ünde 3 </a:t>
            </a:r>
            <a:r>
              <a:rPr lang="tr-TR" dirty="0" err="1" smtClean="0"/>
              <a:t>Tau</a:t>
            </a:r>
            <a:r>
              <a:rPr lang="tr-TR" dirty="0" smtClean="0"/>
              <a:t> proteini, 4’ünde 2 </a:t>
            </a:r>
            <a:r>
              <a:rPr lang="tr-TR" dirty="0" err="1" smtClean="0"/>
              <a:t>Tau</a:t>
            </a:r>
            <a:r>
              <a:rPr lang="tr-TR" dirty="0" smtClean="0"/>
              <a:t> proteini, 5’inde ise 1 </a:t>
            </a:r>
            <a:r>
              <a:rPr lang="tr-TR" dirty="0" err="1" smtClean="0"/>
              <a:t>Tau</a:t>
            </a:r>
            <a:r>
              <a:rPr lang="tr-TR" dirty="0" smtClean="0"/>
              <a:t> proteininde yükselme görülmüştür</a:t>
            </a:r>
          </a:p>
        </p:txBody>
      </p:sp>
    </p:spTree>
    <p:extLst>
      <p:ext uri="{BB962C8B-B14F-4D97-AF65-F5344CB8AC3E}">
        <p14:creationId xmlns:p14="http://schemas.microsoft.com/office/powerpoint/2010/main" val="33858972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Tau</a:t>
            </a:r>
            <a:r>
              <a:rPr lang="tr-TR" b="1" dirty="0" smtClean="0"/>
              <a:t> Proteinlerinin Normal Kaldığı Durumlar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556792"/>
            <a:ext cx="8928992" cy="4896544"/>
          </a:xfrm>
        </p:spPr>
        <p:txBody>
          <a:bodyPr/>
          <a:lstStyle/>
          <a:p>
            <a:r>
              <a:rPr lang="tr-TR" b="1" dirty="0" smtClean="0"/>
              <a:t>42 kişiden 9 (%21.4)’unda ise, </a:t>
            </a:r>
            <a:r>
              <a:rPr lang="tr-TR" b="1" dirty="0" err="1" smtClean="0"/>
              <a:t>Tau</a:t>
            </a:r>
            <a:r>
              <a:rPr lang="tr-TR" b="1" dirty="0" smtClean="0"/>
              <a:t> proteini düzeyleri normal, ancak </a:t>
            </a:r>
            <a:r>
              <a:rPr lang="tr-TR" b="1" dirty="0" err="1" smtClean="0"/>
              <a:t>Amiloid</a:t>
            </a:r>
            <a:r>
              <a:rPr lang="tr-TR" b="1" dirty="0" smtClean="0"/>
              <a:t> Beta düzeylerinde değişme</a:t>
            </a:r>
            <a:r>
              <a:rPr lang="tr-TR" dirty="0" smtClean="0"/>
              <a:t> görülmektedir</a:t>
            </a:r>
            <a:endParaRPr lang="tr-TR" dirty="0"/>
          </a:p>
          <a:p>
            <a:r>
              <a:rPr lang="tr-TR" dirty="0" smtClean="0"/>
              <a:t>9 kişiden 5’inde </a:t>
            </a:r>
            <a:r>
              <a:rPr lang="tr-TR" dirty="0"/>
              <a:t>A</a:t>
            </a:r>
            <a:r>
              <a:rPr lang="el-GR" dirty="0"/>
              <a:t>β</a:t>
            </a:r>
            <a:r>
              <a:rPr lang="tr-TR" dirty="0"/>
              <a:t>42 </a:t>
            </a:r>
            <a:r>
              <a:rPr lang="tr-TR" dirty="0" smtClean="0"/>
              <a:t>düzeyi yanında, </a:t>
            </a:r>
            <a:r>
              <a:rPr lang="tr-TR" dirty="0"/>
              <a:t>A</a:t>
            </a:r>
            <a:r>
              <a:rPr lang="el-GR" dirty="0"/>
              <a:t>β</a:t>
            </a:r>
            <a:r>
              <a:rPr lang="tr-TR" dirty="0"/>
              <a:t>42/ A</a:t>
            </a:r>
            <a:r>
              <a:rPr lang="el-GR" dirty="0"/>
              <a:t>β</a:t>
            </a:r>
            <a:r>
              <a:rPr lang="tr-TR" dirty="0" smtClean="0"/>
              <a:t>40 oranı da azalmıştır. 2 kişide yalnızca </a:t>
            </a:r>
            <a:r>
              <a:rPr lang="tr-TR" dirty="0"/>
              <a:t>A</a:t>
            </a:r>
            <a:r>
              <a:rPr lang="el-GR" dirty="0"/>
              <a:t>β</a:t>
            </a:r>
            <a:r>
              <a:rPr lang="tr-TR" dirty="0"/>
              <a:t>42 </a:t>
            </a:r>
            <a:r>
              <a:rPr lang="tr-TR" dirty="0" smtClean="0"/>
              <a:t>düzeyinde azalma, 2 kişide de yalnızca </a:t>
            </a:r>
            <a:r>
              <a:rPr lang="tr-TR" dirty="0"/>
              <a:t>A</a:t>
            </a:r>
            <a:r>
              <a:rPr lang="el-GR" dirty="0"/>
              <a:t>β</a:t>
            </a:r>
            <a:r>
              <a:rPr lang="tr-TR" dirty="0"/>
              <a:t>42/ A</a:t>
            </a:r>
            <a:r>
              <a:rPr lang="el-GR" dirty="0"/>
              <a:t>β</a:t>
            </a:r>
            <a:r>
              <a:rPr lang="tr-TR" dirty="0"/>
              <a:t>40 </a:t>
            </a:r>
            <a:r>
              <a:rPr lang="tr-TR" dirty="0" smtClean="0"/>
              <a:t>oranında azalma vardır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6031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Testleri Birlikte İstemenin Yararları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Laboratuvar olarak Alzheimer düşündüren </a:t>
            </a:r>
            <a:r>
              <a:rPr lang="tr-TR" b="1" dirty="0" smtClean="0"/>
              <a:t>42 kişiden 21 (%50)’inde hem </a:t>
            </a:r>
            <a:r>
              <a:rPr lang="tr-TR" b="1" dirty="0" err="1" smtClean="0"/>
              <a:t>Tau</a:t>
            </a:r>
            <a:r>
              <a:rPr lang="tr-TR" b="1" dirty="0" smtClean="0"/>
              <a:t> proteinleri, hem de </a:t>
            </a:r>
            <a:r>
              <a:rPr lang="tr-TR" b="1" dirty="0" err="1" smtClean="0"/>
              <a:t>Amiloid</a:t>
            </a:r>
            <a:r>
              <a:rPr lang="tr-TR" b="1" dirty="0" smtClean="0"/>
              <a:t> Beta patolojisi </a:t>
            </a:r>
            <a:r>
              <a:rPr lang="tr-TR" dirty="0" smtClean="0"/>
              <a:t>olaya katılmaktadır</a:t>
            </a:r>
          </a:p>
          <a:p>
            <a:r>
              <a:rPr lang="tr-TR" b="1" dirty="0" smtClean="0"/>
              <a:t>12 (%28.6) kişide ise, </a:t>
            </a:r>
            <a:r>
              <a:rPr lang="tr-TR" b="1" dirty="0" err="1" smtClean="0"/>
              <a:t>Tau</a:t>
            </a:r>
            <a:r>
              <a:rPr lang="tr-TR" b="1" dirty="0" smtClean="0"/>
              <a:t> proteinleri yükselmesi ile</a:t>
            </a:r>
            <a:r>
              <a:rPr lang="tr-TR" dirty="0" smtClean="0"/>
              <a:t> tanı desteklenmektedir. </a:t>
            </a:r>
            <a:r>
              <a:rPr lang="tr-TR" dirty="0" err="1" smtClean="0"/>
              <a:t>Amiloid</a:t>
            </a:r>
            <a:r>
              <a:rPr lang="tr-TR" dirty="0" smtClean="0"/>
              <a:t> patolojisi normaldir.</a:t>
            </a:r>
          </a:p>
          <a:p>
            <a:r>
              <a:rPr lang="tr-TR" b="1" dirty="0" err="1" smtClean="0"/>
              <a:t>Tau</a:t>
            </a:r>
            <a:r>
              <a:rPr lang="tr-TR" b="1" dirty="0" smtClean="0"/>
              <a:t> proteinlerine bakılmamış olsa, vakaların %28.6’sı gözden kaçırılmış </a:t>
            </a:r>
            <a:r>
              <a:rPr lang="tr-TR" dirty="0" smtClean="0"/>
              <a:t>olacaktır</a:t>
            </a:r>
          </a:p>
          <a:p>
            <a:r>
              <a:rPr lang="tr-TR" b="1" dirty="0" smtClean="0"/>
              <a:t>9 (%21.4) kişide ise </a:t>
            </a:r>
            <a:r>
              <a:rPr lang="tr-TR" b="1" dirty="0" err="1" smtClean="0"/>
              <a:t>Tau</a:t>
            </a:r>
            <a:r>
              <a:rPr lang="tr-TR" b="1" dirty="0" smtClean="0"/>
              <a:t> proteinleri normal, </a:t>
            </a:r>
            <a:r>
              <a:rPr lang="tr-TR" b="1" dirty="0" err="1" smtClean="0"/>
              <a:t>Amiloid</a:t>
            </a:r>
            <a:r>
              <a:rPr lang="tr-TR" b="1" dirty="0" smtClean="0"/>
              <a:t> Beta testlerinde azalma vardır</a:t>
            </a:r>
          </a:p>
          <a:p>
            <a:r>
              <a:rPr lang="tr-TR" dirty="0" smtClean="0"/>
              <a:t>Eğer</a:t>
            </a:r>
            <a:r>
              <a:rPr lang="tr-TR" b="1" dirty="0" smtClean="0"/>
              <a:t> bu testler çalışılmamış olsa, vakaların %21.4’ü gözden kaçırılmış </a:t>
            </a:r>
            <a:r>
              <a:rPr lang="tr-TR" dirty="0" smtClean="0"/>
              <a:t>olacaktır.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16989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Alzheimer Tanısında, Birden Fazla Parametrenin Çalışılarak Değerlendirme Yapıldığı Çalışmalar Var Mıdır?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/>
          <a:lstStyle/>
          <a:p>
            <a:r>
              <a:rPr lang="tr-TR" dirty="0" smtClean="0"/>
              <a:t>Literatürde, farklı Alzheimer tanı testlerinin sonuçlarını birlikte kullanarak, tanısal doğruluğun artırılabileceği bildirilmektedir</a:t>
            </a:r>
          </a:p>
          <a:p>
            <a:r>
              <a:rPr lang="tr-TR" dirty="0" smtClean="0"/>
              <a:t>Ancak, 6 farklı Alzheimer test parametresinin birlikte çalışılarak kombine edildiği benzer bir çalışma bulunamamıştır</a:t>
            </a:r>
          </a:p>
          <a:p>
            <a:r>
              <a:rPr lang="tr-TR" dirty="0" smtClean="0"/>
              <a:t>Muhtemelen bu çalışma, literatürdeki çalışma ilk olarak görünmektedir.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7131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>BU ÇALIŞMA HANGİ YÖNLERDEN ÖNEMLİDİR?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532859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tr-TR" sz="2800" b="1" dirty="0" smtClean="0"/>
              <a:t>Plazma Ve Serum Örneklerinden Sonuç Alınabilmesi, Alzheimer Tanı Testlerinin Rutin Kullanımının Önünü Açacaktır</a:t>
            </a:r>
          </a:p>
          <a:p>
            <a:r>
              <a:rPr lang="tr-TR" sz="2800" dirty="0" smtClean="0"/>
              <a:t>Daha önceki testler genelde BOS örneklerinden çalışılabilmekteydi</a:t>
            </a:r>
          </a:p>
          <a:p>
            <a:r>
              <a:rPr lang="tr-TR" sz="2800" dirty="0" smtClean="0"/>
              <a:t>BOS örnekleri zor ve </a:t>
            </a:r>
            <a:r>
              <a:rPr lang="tr-TR" sz="2800" dirty="0" err="1" smtClean="0"/>
              <a:t>invaziv</a:t>
            </a:r>
            <a:r>
              <a:rPr lang="tr-TR" sz="2800" dirty="0" smtClean="0"/>
              <a:t> işlem gerektiriyordu</a:t>
            </a:r>
          </a:p>
          <a:p>
            <a:r>
              <a:rPr lang="tr-TR" sz="2800" dirty="0" smtClean="0"/>
              <a:t>Yaygın uygulama imkanı bulunmuyordu</a:t>
            </a:r>
          </a:p>
          <a:p>
            <a:pPr marL="0" indent="0">
              <a:buNone/>
            </a:pPr>
            <a:r>
              <a:rPr lang="tr-TR" sz="2800" b="1" dirty="0" smtClean="0"/>
              <a:t>2. Yöntemin Kolay ve </a:t>
            </a:r>
            <a:r>
              <a:rPr lang="tr-TR" sz="2800" b="1" dirty="0" err="1" smtClean="0"/>
              <a:t>Otomatize</a:t>
            </a:r>
            <a:r>
              <a:rPr lang="tr-TR" sz="2800" b="1" dirty="0" smtClean="0"/>
              <a:t> Olması, Yaygınlaşmasını Artıracaktır</a:t>
            </a:r>
          </a:p>
          <a:p>
            <a:r>
              <a:rPr lang="tr-TR" sz="2800" dirty="0" smtClean="0"/>
              <a:t>Cihazın kullanımının kolay olması,</a:t>
            </a:r>
          </a:p>
          <a:p>
            <a:r>
              <a:rPr lang="tr-TR" sz="2800" dirty="0" smtClean="0"/>
              <a:t>Manuel işlem gerektirmemesi,</a:t>
            </a:r>
          </a:p>
          <a:p>
            <a:r>
              <a:rPr lang="tr-TR" sz="2800" dirty="0" smtClean="0"/>
              <a:t>Sonuçların </a:t>
            </a:r>
            <a:r>
              <a:rPr lang="tr-TR" sz="2800" dirty="0" err="1" smtClean="0"/>
              <a:t>otomatize</a:t>
            </a:r>
            <a:r>
              <a:rPr lang="tr-TR" sz="2800" dirty="0" smtClean="0"/>
              <a:t> alınabilmesi</a:t>
            </a:r>
          </a:p>
          <a:p>
            <a:pPr marL="0" indent="0">
              <a:buNone/>
            </a:pPr>
            <a:r>
              <a:rPr lang="tr-TR" sz="2800" dirty="0"/>
              <a:t>k</a:t>
            </a:r>
            <a:r>
              <a:rPr lang="tr-TR" sz="2800" dirty="0" smtClean="0"/>
              <a:t>ullanımın yaygınlaşmasını sağlayacaktır </a:t>
            </a:r>
          </a:p>
          <a:p>
            <a:pPr marL="0" indent="0">
              <a:buNone/>
            </a:pPr>
            <a:r>
              <a:rPr lang="tr-TR" sz="2800" b="1" dirty="0" smtClean="0"/>
              <a:t>3. Cihazın Tekli ve Çoklu Sayıda Örnekle Çalışmaya Uygun Olması, Laboratuvarlara Esneklik Sağlayacaktır</a:t>
            </a:r>
          </a:p>
          <a:p>
            <a:r>
              <a:rPr lang="tr-TR" sz="2800" dirty="0" smtClean="0"/>
              <a:t>Cihazda, tekli örnek de, çoklu örnek de çalışılabilmektedir</a:t>
            </a:r>
          </a:p>
          <a:p>
            <a:r>
              <a:rPr lang="tr-TR" sz="2800" dirty="0" smtClean="0"/>
              <a:t>Testleri mutlaka biriktirmek gerekmemektedir</a:t>
            </a:r>
          </a:p>
          <a:p>
            <a:r>
              <a:rPr lang="tr-TR" sz="2800" dirty="0" smtClean="0"/>
              <a:t>Bu özellik, laboratuvarlara esneklik sağlayacaktır</a:t>
            </a:r>
          </a:p>
          <a:p>
            <a:r>
              <a:rPr lang="tr-TR" sz="2800" dirty="0" smtClean="0"/>
              <a:t>Cihaz, laboratuvarlar tarafından tercih edilir olacaktır</a:t>
            </a:r>
            <a:endParaRPr lang="tr-TR" sz="2800" dirty="0"/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086073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4. Alzheimer Tanısında 6 Farklı Laboratuvar Test Parametresinin Birlikte Kullanılabilmesi, Tanıda Doğruluğu Artıracaktır</a:t>
            </a:r>
          </a:p>
          <a:p>
            <a:r>
              <a:rPr lang="tr-TR" dirty="0" smtClean="0"/>
              <a:t>Bu çalışma, sınırlı sayıda test ile tanısal doğruluğun da düşük olacağını,</a:t>
            </a:r>
          </a:p>
          <a:p>
            <a:r>
              <a:rPr lang="tr-TR" dirty="0" smtClean="0"/>
              <a:t>6 farklı Alzheimer test parametresini kombine ederek kullanmanın tanısal doğruluğu önemli oranda artıracağını göstermektedir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30249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Testler İçin Ne Kadar Plazma veya Serum Gereklidir?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Alzheimer laboratuvar test paneli çalışması için, tercihen 1 ml civarında plazma (veya serum) gönderilmesi uygun olacaktır</a:t>
            </a:r>
          </a:p>
          <a:p>
            <a:r>
              <a:rPr lang="tr-TR" dirty="0" smtClean="0"/>
              <a:t>Örneklerin naklinin 2°C- 8°C arasında soğuk zincir kuralına uygun yapılması,</a:t>
            </a:r>
          </a:p>
          <a:p>
            <a:r>
              <a:rPr lang="tr-TR" dirty="0" smtClean="0"/>
              <a:t>Bekletilirse </a:t>
            </a:r>
            <a:r>
              <a:rPr lang="tr-TR" dirty="0"/>
              <a:t>2°C- 8°C arasında </a:t>
            </a:r>
            <a:r>
              <a:rPr lang="tr-TR" dirty="0" smtClean="0"/>
              <a:t>saklanması,</a:t>
            </a:r>
          </a:p>
          <a:p>
            <a:r>
              <a:rPr lang="tr-TR" dirty="0" smtClean="0"/>
              <a:t>Dondurulup çözülerek kullanılmaması, uygun olacaktır</a:t>
            </a:r>
          </a:p>
          <a:p>
            <a:r>
              <a:rPr lang="tr-TR" dirty="0" smtClean="0"/>
              <a:t>İl dışından gönderilecek örnekler de </a:t>
            </a:r>
            <a:r>
              <a:rPr lang="tr-TR" dirty="0"/>
              <a:t>2°C- 8°C arasında </a:t>
            </a:r>
            <a:r>
              <a:rPr lang="tr-TR" dirty="0" smtClean="0"/>
              <a:t>soğuk zincir kuralına uyularak gönderilmelidir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59065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/>
              <a:t>Alzheimer Laboratuvar Test Panelinin Diğer Ülkelerdeki Fiyatları Hakkında Bilgi Verebilir misiniz?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97152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Alzheimer laboratuvar tanı testleri fiyatları hakkında bilgi ABD, İngiltere, Kanada ve Avustralya gibi ülkelerden verilmektedir</a:t>
            </a:r>
          </a:p>
          <a:p>
            <a:r>
              <a:rPr lang="tr-TR" dirty="0" smtClean="0"/>
              <a:t>Test fiyatlarının, genelde 1000-1500 USD civarında olduğu görülmektedir. Bu fiyatlar, şu andaki TL değeri olarak 38.000-57.000 TL aralığında fiyatlara karşılık gelmektedir</a:t>
            </a:r>
          </a:p>
          <a:p>
            <a:r>
              <a:rPr lang="tr-TR" dirty="0" smtClean="0"/>
              <a:t>Ancak, yapılan testlerin az sayıda Alzheimer tanı parametresi içerdiği görülmektedir</a:t>
            </a:r>
          </a:p>
          <a:p>
            <a:r>
              <a:rPr lang="tr-TR" dirty="0" smtClean="0"/>
              <a:t>6 Alzheimer laboratuvar test parametresinin birlikte çalışıldığı bir panele rastlanamamıştır</a:t>
            </a:r>
          </a:p>
          <a:p>
            <a:r>
              <a:rPr lang="tr-TR" dirty="0" smtClean="0"/>
              <a:t>Türkiye’de hem 6 parametreyi kapsayan en geniş tanı paneli çalışılacak, hem de bu fiyatlara göre oldukça makul maliyetlere testlere erişim </a:t>
            </a:r>
            <a:r>
              <a:rPr lang="tr-TR" smtClean="0"/>
              <a:t>imkanı sağlanabilecek durumdadır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48866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SONUÇ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Alzheimer yalnızca ileri yaşların hastalığı değildir</a:t>
            </a:r>
          </a:p>
          <a:p>
            <a:r>
              <a:rPr lang="tr-TR" b="1" dirty="0" smtClean="0"/>
              <a:t>30-40’lı yaşlardan itibaren </a:t>
            </a:r>
            <a:r>
              <a:rPr lang="tr-TR" dirty="0" smtClean="0"/>
              <a:t>görülmektedir</a:t>
            </a:r>
          </a:p>
          <a:p>
            <a:r>
              <a:rPr lang="tr-TR" b="1" dirty="0" err="1" smtClean="0"/>
              <a:t>Tau</a:t>
            </a:r>
            <a:r>
              <a:rPr lang="tr-TR" b="1" dirty="0" smtClean="0"/>
              <a:t> proteinleri tanıda %78.6 oranda</a:t>
            </a:r>
          </a:p>
          <a:p>
            <a:r>
              <a:rPr lang="tr-TR" b="1" dirty="0" err="1" smtClean="0"/>
              <a:t>Amiloid</a:t>
            </a:r>
            <a:r>
              <a:rPr lang="tr-TR" b="1" dirty="0" smtClean="0"/>
              <a:t> Beta testleri tanıda %71.4 oranda katkı sağlamaktadır</a:t>
            </a:r>
          </a:p>
          <a:p>
            <a:r>
              <a:rPr lang="tr-TR" dirty="0" smtClean="0"/>
              <a:t>Laboratuvar </a:t>
            </a:r>
            <a:r>
              <a:rPr lang="tr-TR" b="1" dirty="0" smtClean="0"/>
              <a:t>tanısında 6 parametrenin birlikte değerlendirilmesi, tanıyı oldukça güçlendirmektedir</a:t>
            </a:r>
          </a:p>
          <a:p>
            <a:r>
              <a:rPr lang="tr-TR" b="1" dirty="0" smtClean="0"/>
              <a:t>Bu nedenle, daha yüksek etkinlikte değerlendirme yapılabilmesi için, 6 parametrenin birlikte çalışılması yerinde olacaktır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68525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Çalışma Sonuçları Nasıl Raporlanıyor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78112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Öncelikle, her hasta için belirtilen 6 farklı Alzheimer tanı testi çalışılıyor</a:t>
            </a:r>
          </a:p>
          <a:p>
            <a:r>
              <a:rPr lang="tr-TR" dirty="0" smtClean="0"/>
              <a:t>Her bir testin sonuçları hasta raporunda belirtiliyor</a:t>
            </a:r>
          </a:p>
          <a:p>
            <a:r>
              <a:rPr lang="tr-TR" dirty="0" smtClean="0"/>
              <a:t>Sonuçlar, normal (Referans) değerlerle karşılaştırılıyor</a:t>
            </a:r>
          </a:p>
          <a:p>
            <a:r>
              <a:rPr lang="tr-TR" dirty="0" err="1" smtClean="0"/>
              <a:t>Tau</a:t>
            </a:r>
            <a:r>
              <a:rPr lang="tr-TR" dirty="0" smtClean="0"/>
              <a:t> proteinlerinde yükselmeler, </a:t>
            </a:r>
            <a:r>
              <a:rPr lang="tr-TR" dirty="0" err="1" smtClean="0"/>
              <a:t>Amiloid</a:t>
            </a:r>
            <a:r>
              <a:rPr lang="tr-TR" dirty="0" smtClean="0"/>
              <a:t> Beta sonuçlarında azalmalar saptanıyor</a:t>
            </a:r>
          </a:p>
          <a:p>
            <a:r>
              <a:rPr lang="tr-TR" dirty="0" smtClean="0"/>
              <a:t>Daha sonra bu sonuçlar değerlendiriliyor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009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Teknolojideki Gelişmeler Yeni Fırsatlar Sunuyor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Son yıllarda, teknolojideki gelişmeler yeni fırsatlar sunuyor</a:t>
            </a:r>
          </a:p>
          <a:p>
            <a:r>
              <a:rPr lang="tr-TR" b="1" dirty="0" err="1" smtClean="0"/>
              <a:t>Fluoresan</a:t>
            </a:r>
            <a:r>
              <a:rPr lang="tr-TR" dirty="0" smtClean="0"/>
              <a:t> ve </a:t>
            </a:r>
            <a:r>
              <a:rPr lang="tr-TR" b="1" dirty="0" err="1" smtClean="0"/>
              <a:t>kemiluminisan</a:t>
            </a:r>
            <a:r>
              <a:rPr lang="tr-TR" b="1" dirty="0" smtClean="0"/>
              <a:t> </a:t>
            </a:r>
            <a:r>
              <a:rPr lang="tr-TR" dirty="0" smtClean="0"/>
              <a:t>yöntemlerle, testlerin doğruluğu oldukça artırılmış durumda</a:t>
            </a:r>
          </a:p>
          <a:p>
            <a:r>
              <a:rPr lang="tr-TR" dirty="0" smtClean="0"/>
              <a:t>Tam </a:t>
            </a:r>
            <a:r>
              <a:rPr lang="tr-TR" dirty="0" err="1" smtClean="0"/>
              <a:t>otomatize</a:t>
            </a:r>
            <a:r>
              <a:rPr lang="tr-TR" dirty="0" smtClean="0"/>
              <a:t> cihazlar kullanıcı hatalarını azaltıyor</a:t>
            </a:r>
          </a:p>
          <a:p>
            <a:r>
              <a:rPr lang="tr-TR" dirty="0" smtClean="0"/>
              <a:t>Ayrıca, </a:t>
            </a:r>
            <a:r>
              <a:rPr lang="tr-TR" dirty="0" err="1" smtClean="0"/>
              <a:t>kontaminasyon</a:t>
            </a:r>
            <a:r>
              <a:rPr lang="tr-TR" dirty="0" smtClean="0"/>
              <a:t> ve yanlış etkileşimleri azaltıyor</a:t>
            </a:r>
          </a:p>
          <a:p>
            <a:r>
              <a:rPr lang="tr-TR" dirty="0" smtClean="0"/>
              <a:t>Test çalışmalarını daha kolay ve pratik hale getiriyor</a:t>
            </a:r>
          </a:p>
          <a:p>
            <a:r>
              <a:rPr lang="tr-TR" dirty="0" smtClean="0"/>
              <a:t>Hassasiyeti yükselen testler, serum ve plazma gibi kan örneklerinden de iyi sonuç verir hale geliyor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64475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21014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Rapor Sonucuna Yorum Konuluyor mu?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25144"/>
          </a:xfrm>
        </p:spPr>
        <p:txBody>
          <a:bodyPr/>
          <a:lstStyle/>
          <a:p>
            <a:r>
              <a:rPr lang="tr-TR" dirty="0" smtClean="0"/>
              <a:t>Evet. Yorum konulmak zorundadır</a:t>
            </a:r>
          </a:p>
          <a:p>
            <a:r>
              <a:rPr lang="tr-TR" dirty="0" smtClean="0"/>
              <a:t>Çünkü, burada tanı tek bir test ile konulmuyor. Çok sayıda test sonucu, bir panel halinde çalışılıyor ve test sonuçları kombine ediliyor</a:t>
            </a:r>
          </a:p>
          <a:p>
            <a:r>
              <a:rPr lang="tr-TR" dirty="0" smtClean="0"/>
              <a:t>Böylesine karmaşık bir mekanizma yorumlanmak durumundadır</a:t>
            </a:r>
          </a:p>
          <a:p>
            <a:r>
              <a:rPr lang="tr-TR" dirty="0" smtClean="0"/>
              <a:t>Bu nedenle, yorum niteliğinde açıklama konuluyor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66801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Rapor Sonucu Doktorlar ve Hastalar Yönünden Anlaşılır Nitelikte midir?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968552"/>
          </a:xfrm>
        </p:spPr>
        <p:txBody>
          <a:bodyPr/>
          <a:lstStyle/>
          <a:p>
            <a:r>
              <a:rPr lang="tr-TR" dirty="0" smtClean="0"/>
              <a:t>Anlaşılır olması için gayret gösteriliyor</a:t>
            </a:r>
          </a:p>
          <a:p>
            <a:r>
              <a:rPr lang="tr-TR" dirty="0" smtClean="0"/>
              <a:t>Alzheimer, hastalık olarak karmaşık bir mekanizmaya sahip </a:t>
            </a:r>
          </a:p>
          <a:p>
            <a:r>
              <a:rPr lang="tr-TR" dirty="0" smtClean="0"/>
              <a:t>Rapor sonucunu doktorlar farklı yönden, hastalar farklı yönden yorumlayacaklardır</a:t>
            </a:r>
          </a:p>
          <a:p>
            <a:r>
              <a:rPr lang="tr-TR" dirty="0" smtClean="0"/>
              <a:t>Ancak rapor, hem doktorlar, hem de hastalar yönünden anlaşılır olmak durumundadır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23426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/>
              <a:t>Alzheimer Laboratuvar Test Paneli Sonuçları İle Alzheimer Hastalığı Tanısı Konulabilir mi?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5069160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Laboratuvar test sonuçları, hastalık tanılarının en önemli kanıtlarından birisi durumundadır</a:t>
            </a:r>
          </a:p>
          <a:p>
            <a:r>
              <a:rPr lang="tr-TR" dirty="0" smtClean="0"/>
              <a:t>Yapay zeka (Chat GPT)’</a:t>
            </a:r>
            <a:r>
              <a:rPr lang="tr-TR" dirty="0" err="1" smtClean="0"/>
              <a:t>nın</a:t>
            </a:r>
            <a:r>
              <a:rPr lang="tr-TR" dirty="0" smtClean="0"/>
              <a:t> belirttiğine göre, </a:t>
            </a:r>
            <a:r>
              <a:rPr lang="tr-TR" b="1" dirty="0" smtClean="0"/>
              <a:t>şu anda hastanın klinik yaşamı sırasında </a:t>
            </a:r>
            <a:r>
              <a:rPr lang="tr-TR" dirty="0" smtClean="0"/>
              <a:t>%100 kesin Alzheimer tanısı koymak mümkün değildir</a:t>
            </a:r>
          </a:p>
          <a:p>
            <a:r>
              <a:rPr lang="tr-TR" b="1" dirty="0" smtClean="0"/>
              <a:t>En kesin Alzheimer tanısı, beyin otopsisi sırasında</a:t>
            </a:r>
            <a:r>
              <a:rPr lang="tr-TR" dirty="0" smtClean="0"/>
              <a:t>, mikroskopta </a:t>
            </a:r>
            <a:r>
              <a:rPr lang="tr-TR" b="1" dirty="0" err="1" smtClean="0"/>
              <a:t>Amiloid</a:t>
            </a:r>
            <a:r>
              <a:rPr lang="tr-TR" b="1" dirty="0" smtClean="0"/>
              <a:t> plakları ve </a:t>
            </a:r>
            <a:r>
              <a:rPr lang="tr-TR" b="1" dirty="0" err="1" smtClean="0"/>
              <a:t>Tau</a:t>
            </a:r>
            <a:r>
              <a:rPr lang="tr-TR" b="1" dirty="0" smtClean="0"/>
              <a:t> proteinlerinin </a:t>
            </a:r>
            <a:r>
              <a:rPr lang="tr-TR" b="1" dirty="0" err="1" smtClean="0"/>
              <a:t>nörofibriler</a:t>
            </a:r>
            <a:r>
              <a:rPr lang="tr-TR" b="1" dirty="0" smtClean="0"/>
              <a:t> yumakları gösterilerek </a:t>
            </a:r>
            <a:r>
              <a:rPr lang="tr-TR" dirty="0" smtClean="0"/>
              <a:t>konulmaktadır</a:t>
            </a:r>
          </a:p>
          <a:p>
            <a:r>
              <a:rPr lang="tr-TR" b="1" dirty="0" smtClean="0"/>
              <a:t>Bu da ancak ölüm sonrası </a:t>
            </a:r>
            <a:r>
              <a:rPr lang="tr-TR" b="1" dirty="0" err="1" smtClean="0"/>
              <a:t>histopatolojik</a:t>
            </a:r>
            <a:r>
              <a:rPr lang="tr-TR" b="1" dirty="0" smtClean="0"/>
              <a:t> incelemeyle</a:t>
            </a:r>
            <a:r>
              <a:rPr lang="tr-TR" dirty="0" smtClean="0"/>
              <a:t> yapılabilen bir durumdur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58757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 smtClean="0"/>
              <a:t>Bizim Alzheimer Test Paneli Sonuçlarımız İle, Tanıya Katkımız Ne Düzeydedir?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97152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Gelişim Tıp Laboratuvarları olarak, Alzheimer tanısında 6 farklı tanı parametresini kombine etmekle, yeni bir laboratuvar metodu geliştirmiş bulunmaktayız</a:t>
            </a:r>
          </a:p>
          <a:p>
            <a:r>
              <a:rPr lang="tr-TR" dirty="0" smtClean="0"/>
              <a:t>Şu anda </a:t>
            </a:r>
            <a:r>
              <a:rPr lang="tr-TR" b="1" dirty="0" smtClean="0"/>
              <a:t>bu panel, Alzheimer tanısında oluşturulan, dünyadaki en geniş kapsamlı test paneli </a:t>
            </a:r>
            <a:r>
              <a:rPr lang="tr-TR" dirty="0" smtClean="0"/>
              <a:t>durumundadır</a:t>
            </a:r>
          </a:p>
          <a:p>
            <a:r>
              <a:rPr lang="tr-TR" dirty="0" smtClean="0"/>
              <a:t>ABD’de en büyük laboratuvarlardan 2’si yalnızca 2 parametreyi, ikisi tek parametreyi çalışmakta, bir firma da 4 parametreyi kombine etmektedir</a:t>
            </a:r>
          </a:p>
          <a:p>
            <a:r>
              <a:rPr lang="tr-TR" dirty="0" smtClean="0"/>
              <a:t>Bizim panelimiz, en geniş bilgi veren panel niteliğindedir</a:t>
            </a:r>
          </a:p>
          <a:p>
            <a:r>
              <a:rPr lang="tr-TR" b="1" dirty="0" smtClean="0"/>
              <a:t>Hem </a:t>
            </a:r>
            <a:r>
              <a:rPr lang="tr-TR" b="1" dirty="0" err="1" smtClean="0"/>
              <a:t>Tau</a:t>
            </a:r>
            <a:r>
              <a:rPr lang="tr-TR" b="1" dirty="0" smtClean="0"/>
              <a:t> proteinlerinin erken ve geç dönem birikmeleri, hem de </a:t>
            </a:r>
            <a:r>
              <a:rPr lang="tr-TR" b="1" dirty="0" err="1" smtClean="0"/>
              <a:t>Amiloid</a:t>
            </a:r>
            <a:r>
              <a:rPr lang="tr-TR" b="1" dirty="0" smtClean="0"/>
              <a:t> Beta patolojisi hakkında</a:t>
            </a:r>
            <a:r>
              <a:rPr lang="tr-TR" dirty="0" smtClean="0"/>
              <a:t> bilgi vermektedir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055709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>Laboratuvar Tanısı İle, Klinik Tanı Arasında Uyum Ne Orandadır?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Alzheimer tanısında, artık </a:t>
            </a:r>
            <a:r>
              <a:rPr lang="tr-TR" b="1" dirty="0" err="1" smtClean="0"/>
              <a:t>Tau</a:t>
            </a:r>
            <a:r>
              <a:rPr lang="tr-TR" b="1" dirty="0" smtClean="0"/>
              <a:t> proteinleri ve </a:t>
            </a:r>
            <a:r>
              <a:rPr lang="tr-TR" b="1" dirty="0" err="1" smtClean="0"/>
              <a:t>Amiloid</a:t>
            </a:r>
            <a:r>
              <a:rPr lang="tr-TR" b="1" dirty="0" smtClean="0"/>
              <a:t> Beta birikimi çok önemli </a:t>
            </a:r>
            <a:r>
              <a:rPr lang="tr-TR" dirty="0" smtClean="0"/>
              <a:t>olarak kabul ediliyor</a:t>
            </a:r>
          </a:p>
          <a:p>
            <a:r>
              <a:rPr lang="tr-TR" dirty="0" smtClean="0"/>
              <a:t>Böylelikle, </a:t>
            </a:r>
            <a:r>
              <a:rPr lang="tr-TR" b="1" dirty="0" smtClean="0"/>
              <a:t>″Sessiz Alzheimer″ </a:t>
            </a:r>
            <a:r>
              <a:rPr lang="tr-TR" dirty="0" smtClean="0"/>
              <a:t>vakalarının da yakalanabileceği belirtiliyor</a:t>
            </a:r>
          </a:p>
          <a:p>
            <a:r>
              <a:rPr lang="tr-TR" b="1" dirty="0" smtClean="0"/>
              <a:t> </a:t>
            </a:r>
            <a:r>
              <a:rPr lang="tr-TR" dirty="0" smtClean="0"/>
              <a:t>Bizim </a:t>
            </a:r>
            <a:r>
              <a:rPr lang="tr-TR" b="1" dirty="0" smtClean="0"/>
              <a:t>Alzheimer Test Paneli ile yaptığımız katkı, kişilerin bu testler yönünden güncel olarak ne durumda olduğunun </a:t>
            </a:r>
            <a:r>
              <a:rPr lang="tr-TR" dirty="0" smtClean="0"/>
              <a:t>saptanmasıdır</a:t>
            </a:r>
          </a:p>
          <a:p>
            <a:r>
              <a:rPr lang="tr-TR" b="1" dirty="0" smtClean="0"/>
              <a:t>Laboratuvar olarak bulunan durum, klinik tabloya hemen yansımayabilir. Ya da aynen yansımayabilir. Ya da kişi, durumun farkında olmayabilir</a:t>
            </a:r>
          </a:p>
          <a:p>
            <a:r>
              <a:rPr lang="tr-TR" dirty="0" smtClean="0"/>
              <a:t>Aynen, kişilerin şeker, üre, kolesterol, ürik asit yüksekliklerinin farkında olmamaları gibi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584652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Son Değerlendirme Nöroloji Uzmanlarının İşidir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Biz, </a:t>
            </a:r>
            <a:r>
              <a:rPr lang="tr-TR" b="1" dirty="0" smtClean="0"/>
              <a:t>güncel</a:t>
            </a:r>
            <a:r>
              <a:rPr lang="tr-TR" dirty="0" smtClean="0"/>
              <a:t> </a:t>
            </a:r>
            <a:r>
              <a:rPr lang="tr-TR" b="1" dirty="0" smtClean="0"/>
              <a:t>laboratuvar durumunu ortaya çıkarıyoruz</a:t>
            </a:r>
          </a:p>
          <a:p>
            <a:r>
              <a:rPr lang="tr-TR" b="1" dirty="0" smtClean="0"/>
              <a:t>Gerisini değerlendirmek Nöroloji Uzmanlarının işidir</a:t>
            </a:r>
          </a:p>
          <a:p>
            <a:r>
              <a:rPr lang="tr-TR" b="1" dirty="0" smtClean="0"/>
              <a:t>Nöroloji Uzmanları, </a:t>
            </a:r>
            <a:r>
              <a:rPr lang="tr-TR" dirty="0" smtClean="0"/>
              <a:t>bulunan sonuçlara göre </a:t>
            </a:r>
            <a:r>
              <a:rPr lang="tr-TR" b="1" dirty="0" smtClean="0"/>
              <a:t>Klinik Değerlendirme ve </a:t>
            </a:r>
            <a:r>
              <a:rPr lang="tr-TR" b="1" dirty="0" err="1" smtClean="0"/>
              <a:t>Nöropsikolojik</a:t>
            </a:r>
            <a:r>
              <a:rPr lang="tr-TR" b="1" dirty="0" smtClean="0"/>
              <a:t> Testleri </a:t>
            </a:r>
            <a:r>
              <a:rPr lang="tr-TR" dirty="0" smtClean="0"/>
              <a:t>ve gereken diğer incelemeleri yaparak, tanıyı:</a:t>
            </a:r>
          </a:p>
          <a:p>
            <a:r>
              <a:rPr lang="tr-TR" b="1" dirty="0" smtClean="0"/>
              <a:t>"Yüksek olasılıkla Alzheimer" </a:t>
            </a:r>
            <a:r>
              <a:rPr lang="tr-TR" dirty="0" smtClean="0"/>
              <a:t>düzeyine çıkaracaklardır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83758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Bu Esaslardan Yola Çıkılmıştır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412776"/>
            <a:ext cx="8640960" cy="4958011"/>
          </a:xfrm>
        </p:spPr>
        <p:txBody>
          <a:bodyPr/>
          <a:lstStyle/>
          <a:p>
            <a:r>
              <a:rPr lang="tr-TR" dirty="0" smtClean="0"/>
              <a:t>Yeni gelişen teknolojilerin durumunu görmek istedik</a:t>
            </a:r>
          </a:p>
          <a:p>
            <a:r>
              <a:rPr lang="tr-TR" dirty="0" smtClean="0"/>
              <a:t>Alzheimer tanı testleri ile ilgili, uzun süredir arayış içindeydik</a:t>
            </a:r>
          </a:p>
          <a:p>
            <a:r>
              <a:rPr lang="tr-TR" dirty="0" smtClean="0"/>
              <a:t>Yeterince standardize ve uygun bir test bulamıyorduk</a:t>
            </a:r>
          </a:p>
          <a:p>
            <a:r>
              <a:rPr lang="tr-TR" dirty="0" smtClean="0"/>
              <a:t>Yakında piyasaya sunulan ve yeterli sayıda test parametresini içeren Alzheimer panelini, bilimsel olarak denemeye karar verdik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064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51304" cy="121014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Araştırmada, Yanıtı Aranılan Hususlar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tr-TR" dirty="0" smtClean="0"/>
              <a:t>Testin uygulaması kolay mı?</a:t>
            </a:r>
          </a:p>
          <a:p>
            <a:r>
              <a:rPr lang="tr-TR" dirty="0" smtClean="0"/>
              <a:t>Tekli ve çoklu çalışmalara uygun mu?</a:t>
            </a:r>
          </a:p>
          <a:p>
            <a:r>
              <a:rPr lang="tr-TR" dirty="0" smtClean="0"/>
              <a:t>Kan örneklerinden (Serum veya plazma) anlamlı sonuç veriyor mu?</a:t>
            </a:r>
          </a:p>
          <a:p>
            <a:r>
              <a:rPr lang="tr-TR" dirty="0" smtClean="0"/>
              <a:t>Kullanılan ölçüm tekniği verimli mi?</a:t>
            </a:r>
          </a:p>
          <a:p>
            <a:pPr marL="0" indent="0">
              <a:buNone/>
            </a:pPr>
            <a:r>
              <a:rPr lang="tr-TR" dirty="0"/>
              <a:t>g</a:t>
            </a:r>
            <a:r>
              <a:rPr lang="tr-TR" dirty="0" smtClean="0"/>
              <a:t>ibi sorunların yanıtlarını aradık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672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Eğer Test Anlamlı Sonuçlar Veriyor İse: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85313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Ölçüm aralıkları nasıl değişiyor?</a:t>
            </a:r>
          </a:p>
          <a:p>
            <a:r>
              <a:rPr lang="tr-TR" dirty="0" smtClean="0"/>
              <a:t>Türk toplumunun referans değerleri nedir?</a:t>
            </a:r>
          </a:p>
          <a:p>
            <a:r>
              <a:rPr lang="tr-TR" dirty="0" smtClean="0"/>
              <a:t>Kadınlarla erkekler arasında farklar var mı?</a:t>
            </a:r>
          </a:p>
          <a:p>
            <a:r>
              <a:rPr lang="tr-TR" dirty="0" smtClean="0"/>
              <a:t>Yaşlara göre sonuçlar nasıl değişiyor?</a:t>
            </a:r>
          </a:p>
          <a:p>
            <a:r>
              <a:rPr lang="tr-TR" dirty="0" smtClean="0"/>
              <a:t>Plazma veya serum örneklerinin hangisini kullanmalı?</a:t>
            </a:r>
          </a:p>
          <a:p>
            <a:r>
              <a:rPr lang="tr-TR" dirty="0" smtClean="0"/>
              <a:t>Birden çok, örneğin 6 farklı tanı parametresini birlikte çalışırsak, tanıda ne oranda verimlilik artışı sağlarız?</a:t>
            </a:r>
          </a:p>
          <a:p>
            <a:pPr marL="0" indent="0">
              <a:buNone/>
            </a:pPr>
            <a:r>
              <a:rPr lang="tr-TR" dirty="0" smtClean="0"/>
              <a:t>Bu soruları esas alarak, çalışmalarımızı planladık.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0337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Kullandığımız Yöntem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97152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Çalışmalar, EZ </a:t>
            </a:r>
            <a:r>
              <a:rPr lang="tr-TR" dirty="0" err="1" smtClean="0"/>
              <a:t>Diatech</a:t>
            </a:r>
            <a:r>
              <a:rPr lang="tr-TR" dirty="0" smtClean="0"/>
              <a:t> (Kore) firmasının geliştirmiş olduğu yeni bir cihaz (VEUDX) ile yapılmıştır.</a:t>
            </a:r>
          </a:p>
          <a:p>
            <a:r>
              <a:rPr lang="tr-TR" dirty="0" smtClean="0"/>
              <a:t>Cihaz, </a:t>
            </a:r>
            <a:r>
              <a:rPr lang="tr-TR" b="1" dirty="0" err="1" smtClean="0"/>
              <a:t>Fluoresan</a:t>
            </a:r>
            <a:r>
              <a:rPr lang="tr-TR" b="1" dirty="0" smtClean="0"/>
              <a:t> </a:t>
            </a:r>
            <a:r>
              <a:rPr lang="tr-TR" b="1" dirty="0" err="1" smtClean="0"/>
              <a:t>Immuno</a:t>
            </a:r>
            <a:r>
              <a:rPr lang="tr-TR" b="1" dirty="0" smtClean="0"/>
              <a:t> </a:t>
            </a:r>
            <a:r>
              <a:rPr lang="tr-TR" b="1" dirty="0" err="1" smtClean="0"/>
              <a:t>Assay</a:t>
            </a:r>
            <a:r>
              <a:rPr lang="tr-TR" b="1" dirty="0" smtClean="0"/>
              <a:t> (FİA) </a:t>
            </a:r>
            <a:r>
              <a:rPr lang="tr-TR" dirty="0" smtClean="0"/>
              <a:t>denilen hassasiyeti yüksek bir ölçüm yöntemi kullanmaktadır.</a:t>
            </a:r>
          </a:p>
          <a:p>
            <a:r>
              <a:rPr lang="tr-TR" dirty="0" smtClean="0"/>
              <a:t>Cihaz, tam otomatik olup manuel müdahalelere kapalıdır</a:t>
            </a:r>
          </a:p>
          <a:p>
            <a:r>
              <a:rPr lang="tr-TR" dirty="0" smtClean="0"/>
              <a:t>Bu nedenle, kullanıcı hataları ve </a:t>
            </a:r>
            <a:r>
              <a:rPr lang="tr-TR" dirty="0" err="1" smtClean="0"/>
              <a:t>kontaminasyon</a:t>
            </a:r>
            <a:r>
              <a:rPr lang="tr-TR" dirty="0" smtClean="0"/>
              <a:t> ihtimali çok düşüktür</a:t>
            </a:r>
          </a:p>
          <a:p>
            <a:r>
              <a:rPr lang="tr-TR" dirty="0" smtClean="0"/>
              <a:t>Cihazın </a:t>
            </a:r>
            <a:r>
              <a:rPr lang="tr-TR" b="1" dirty="0" smtClean="0"/>
              <a:t>CE-IVDR onayı </a:t>
            </a:r>
            <a:r>
              <a:rPr lang="tr-TR" dirty="0" smtClean="0"/>
              <a:t>bulunmaktadır </a:t>
            </a:r>
          </a:p>
          <a:p>
            <a:r>
              <a:rPr lang="tr-TR" dirty="0" smtClean="0"/>
              <a:t>Testler, cihazdan kalibre edilmiş olarak ve sonuç bazında (</a:t>
            </a:r>
            <a:r>
              <a:rPr lang="tr-TR" dirty="0" err="1" smtClean="0"/>
              <a:t>pg</a:t>
            </a:r>
            <a:r>
              <a:rPr lang="tr-TR" dirty="0" smtClean="0"/>
              <a:t>/ml) şeklinde çıkmaktadır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013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21014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Cihazın Nörolojik Test Menüsü Geniştir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4896544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Alzheimer tanısı </a:t>
            </a:r>
            <a:r>
              <a:rPr lang="tr-TR" dirty="0" smtClean="0"/>
              <a:t>için </a:t>
            </a:r>
            <a:r>
              <a:rPr lang="tr-TR" b="1" dirty="0" err="1" smtClean="0"/>
              <a:t>Tau</a:t>
            </a:r>
            <a:r>
              <a:rPr lang="tr-TR" b="1" dirty="0" smtClean="0"/>
              <a:t> proteinleri paneli (p-</a:t>
            </a:r>
            <a:r>
              <a:rPr lang="tr-TR" b="1" dirty="0" err="1" smtClean="0"/>
              <a:t>Tau</a:t>
            </a:r>
            <a:r>
              <a:rPr lang="tr-TR" b="1" dirty="0" smtClean="0"/>
              <a:t> 231, p-</a:t>
            </a:r>
            <a:r>
              <a:rPr lang="tr-TR" b="1" dirty="0" err="1" smtClean="0"/>
              <a:t>Tau</a:t>
            </a:r>
            <a:r>
              <a:rPr lang="tr-TR" b="1" dirty="0" smtClean="0"/>
              <a:t> 181, Total </a:t>
            </a:r>
            <a:r>
              <a:rPr lang="tr-TR" b="1" dirty="0" err="1" smtClean="0"/>
              <a:t>Tau</a:t>
            </a:r>
            <a:r>
              <a:rPr lang="tr-TR" b="1" dirty="0" smtClean="0"/>
              <a:t>)</a:t>
            </a:r>
            <a:r>
              <a:rPr lang="tr-TR" dirty="0" smtClean="0"/>
              <a:t> ve </a:t>
            </a:r>
            <a:r>
              <a:rPr lang="tr-TR" b="1" dirty="0" smtClean="0"/>
              <a:t>Beta </a:t>
            </a:r>
            <a:r>
              <a:rPr lang="tr-TR" b="1" dirty="0" err="1" smtClean="0"/>
              <a:t>Amiloid</a:t>
            </a:r>
            <a:r>
              <a:rPr lang="tr-TR" b="1" dirty="0" smtClean="0"/>
              <a:t> paneli </a:t>
            </a:r>
            <a:r>
              <a:rPr lang="tr-TR" dirty="0" smtClean="0"/>
              <a:t>için </a:t>
            </a:r>
            <a:r>
              <a:rPr lang="tr-TR" b="1" dirty="0" err="1" smtClean="0"/>
              <a:t>Amiloid</a:t>
            </a:r>
            <a:r>
              <a:rPr lang="tr-TR" b="1" dirty="0" smtClean="0"/>
              <a:t> Beta 40, </a:t>
            </a:r>
            <a:r>
              <a:rPr lang="tr-TR" b="1" dirty="0" err="1" smtClean="0"/>
              <a:t>Amiloid</a:t>
            </a:r>
            <a:r>
              <a:rPr lang="tr-TR" b="1" dirty="0" smtClean="0"/>
              <a:t> Beta 42 </a:t>
            </a:r>
            <a:r>
              <a:rPr lang="tr-TR" dirty="0" smtClean="0"/>
              <a:t>ve </a:t>
            </a:r>
            <a:r>
              <a:rPr lang="tr-TR" b="1" dirty="0" smtClean="0"/>
              <a:t>A</a:t>
            </a:r>
            <a:r>
              <a:rPr lang="el-GR" b="1" dirty="0" smtClean="0"/>
              <a:t>β</a:t>
            </a:r>
            <a:r>
              <a:rPr lang="tr-TR" b="1" dirty="0" smtClean="0"/>
              <a:t>42/A</a:t>
            </a:r>
            <a:r>
              <a:rPr lang="el-GR" b="1" dirty="0" smtClean="0"/>
              <a:t>β</a:t>
            </a:r>
            <a:r>
              <a:rPr lang="tr-TR" b="1" dirty="0" smtClean="0"/>
              <a:t>40  </a:t>
            </a:r>
            <a:r>
              <a:rPr lang="tr-TR" dirty="0" smtClean="0"/>
              <a:t>oranları çalışılabilmektedir</a:t>
            </a:r>
          </a:p>
          <a:p>
            <a:r>
              <a:rPr lang="tr-TR" b="1" dirty="0" smtClean="0"/>
              <a:t>Kafa travmaları </a:t>
            </a:r>
            <a:r>
              <a:rPr lang="tr-TR" dirty="0" smtClean="0"/>
              <a:t>için</a:t>
            </a:r>
            <a:r>
              <a:rPr lang="tr-TR" b="1" dirty="0" smtClean="0"/>
              <a:t> TBI </a:t>
            </a:r>
            <a:r>
              <a:rPr lang="tr-TR" dirty="0" smtClean="0"/>
              <a:t>(</a:t>
            </a:r>
            <a:r>
              <a:rPr lang="tr-TR" dirty="0" err="1" smtClean="0"/>
              <a:t>Travmatic</a:t>
            </a:r>
            <a:r>
              <a:rPr lang="tr-TR" dirty="0" smtClean="0"/>
              <a:t> Brain </a:t>
            </a:r>
            <a:r>
              <a:rPr lang="tr-TR" dirty="0" err="1" smtClean="0"/>
              <a:t>Injury</a:t>
            </a:r>
            <a:r>
              <a:rPr lang="tr-TR" dirty="0" smtClean="0"/>
              <a:t>) paneli: </a:t>
            </a:r>
            <a:r>
              <a:rPr lang="tr-TR" b="1" dirty="0" smtClean="0"/>
              <a:t>GFAP</a:t>
            </a:r>
            <a:r>
              <a:rPr lang="tr-TR" dirty="0" smtClean="0"/>
              <a:t> (</a:t>
            </a:r>
            <a:r>
              <a:rPr lang="tr-TR" dirty="0" err="1" smtClean="0"/>
              <a:t>Glial</a:t>
            </a:r>
            <a:r>
              <a:rPr lang="tr-TR" dirty="0" smtClean="0"/>
              <a:t> </a:t>
            </a:r>
            <a:r>
              <a:rPr lang="tr-TR" dirty="0" err="1" smtClean="0"/>
              <a:t>Fibrillary</a:t>
            </a:r>
            <a:r>
              <a:rPr lang="tr-TR" dirty="0" smtClean="0"/>
              <a:t> </a:t>
            </a:r>
            <a:r>
              <a:rPr lang="tr-TR" dirty="0" err="1" smtClean="0"/>
              <a:t>Acidic</a:t>
            </a:r>
            <a:r>
              <a:rPr lang="tr-TR" dirty="0" smtClean="0"/>
              <a:t> Protein) ve </a:t>
            </a:r>
            <a:r>
              <a:rPr lang="tr-TR" b="1" dirty="0" smtClean="0"/>
              <a:t>UCH-L1</a:t>
            </a:r>
          </a:p>
          <a:p>
            <a:r>
              <a:rPr lang="tr-TR" b="1" dirty="0" err="1" smtClean="0"/>
              <a:t>Multipl</a:t>
            </a:r>
            <a:r>
              <a:rPr lang="tr-TR" b="1" dirty="0" smtClean="0"/>
              <a:t> skleroz </a:t>
            </a:r>
            <a:r>
              <a:rPr lang="tr-TR" dirty="0" smtClean="0"/>
              <a:t>için: </a:t>
            </a:r>
            <a:r>
              <a:rPr lang="tr-TR" b="1" dirty="0" smtClean="0"/>
              <a:t>NFL </a:t>
            </a:r>
            <a:r>
              <a:rPr lang="tr-TR" dirty="0" smtClean="0"/>
              <a:t>(</a:t>
            </a:r>
            <a:r>
              <a:rPr lang="tr-TR" dirty="0" err="1" smtClean="0"/>
              <a:t>Neurofilament</a:t>
            </a:r>
            <a:r>
              <a:rPr lang="tr-TR" dirty="0" smtClean="0"/>
              <a:t> </a:t>
            </a:r>
            <a:r>
              <a:rPr lang="tr-TR" dirty="0" err="1" smtClean="0"/>
              <a:t>Light</a:t>
            </a:r>
            <a:r>
              <a:rPr lang="tr-TR" dirty="0" smtClean="0"/>
              <a:t>) ve </a:t>
            </a:r>
            <a:r>
              <a:rPr lang="tr-TR" b="1" dirty="0" smtClean="0"/>
              <a:t>G-FAP</a:t>
            </a:r>
          </a:p>
          <a:p>
            <a:r>
              <a:rPr lang="tr-TR" b="1" dirty="0" smtClean="0"/>
              <a:t>Parkinson hastalığı </a:t>
            </a:r>
            <a:r>
              <a:rPr lang="tr-TR" dirty="0" smtClean="0"/>
              <a:t>için: </a:t>
            </a:r>
            <a:r>
              <a:rPr lang="tr-TR" b="1" dirty="0" smtClean="0"/>
              <a:t>NFL, GFAP </a:t>
            </a:r>
            <a:r>
              <a:rPr lang="tr-TR" dirty="0" smtClean="0"/>
              <a:t>ve </a:t>
            </a:r>
            <a:r>
              <a:rPr lang="tr-TR" b="1" dirty="0" smtClean="0"/>
              <a:t>Alfa-</a:t>
            </a:r>
            <a:r>
              <a:rPr lang="tr-TR" b="1" dirty="0" err="1" smtClean="0"/>
              <a:t>sinüklein</a:t>
            </a:r>
            <a:r>
              <a:rPr lang="tr-TR" dirty="0" smtClean="0"/>
              <a:t> çalışılabilmektedir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8045563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2993</Words>
  <Application>Microsoft Office PowerPoint</Application>
  <PresentationFormat>Ekran Gösterisi (4:3)</PresentationFormat>
  <Paragraphs>269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46" baseType="lpstr">
      <vt:lpstr>Ofis Teması</vt:lpstr>
      <vt:lpstr>ALZHEİMER HASTALIĞININ TANISINDA TESTLERİ KOMBİNE ETMEK TANIYI NE KADAR GÜÇLENDİRİYOR?</vt:lpstr>
      <vt:lpstr>Alzheimer Hastalığı Giderek Daha Büyük Toplumsal Sorun Haline Geliyor</vt:lpstr>
      <vt:lpstr>Laboratuvar Tanısında Güçlükler Var</vt:lpstr>
      <vt:lpstr>Teknolojideki Gelişmeler Yeni Fırsatlar Sunuyor</vt:lpstr>
      <vt:lpstr>Bu Esaslardan Yola Çıkılmıştır</vt:lpstr>
      <vt:lpstr>Araştırmada, Yanıtı Aranılan Hususlar</vt:lpstr>
      <vt:lpstr>Eğer Test Anlamlı Sonuçlar Veriyor İse:</vt:lpstr>
      <vt:lpstr>Kullandığımız Yöntem</vt:lpstr>
      <vt:lpstr>Cihazın Nörolojik Test Menüsü Geniştir</vt:lpstr>
      <vt:lpstr>Cihazın Kullanımı Kolaydır</vt:lpstr>
      <vt:lpstr>Cihaz, Tekli ve Çoklu Hasta Çalışmalarına Uygundur</vt:lpstr>
      <vt:lpstr>Kan Örneklerinden (Serum ve Plazma) Sonuç Alınıyor Mu?</vt:lpstr>
      <vt:lpstr>Cihazda Kullanılan Ölçüm Tekniği Yeterince Anlamlı ve Verimli Sonuçlar Veriyor mu? </vt:lpstr>
      <vt:lpstr> Cihazda Kullanılan Ölçüm Tekniği Yeterince Anlamlı ve Verimli Sonuçlar Veriyor mu? </vt:lpstr>
      <vt:lpstr>Çalışma Nasıl Planlandı?</vt:lpstr>
      <vt:lpstr>Türk Toplumunun Referans Değerleri Nasıldır?</vt:lpstr>
      <vt:lpstr>Türk Toplumunun Referans Değerleri Nasıldır?</vt:lpstr>
      <vt:lpstr>Diğer Ülkelerde Alzheimer Testlerinin Referans Değerleri Nasıl Alınmış Durumdadır?</vt:lpstr>
      <vt:lpstr>Kadınlarla Erkekler Arasında Farklar Var mı?</vt:lpstr>
      <vt:lpstr>Yapılan Diğer Çalışmalarda, Kadınlar İle Erkekler Arasında Alzheimer Yönünden Farklar Var Mıdır?</vt:lpstr>
      <vt:lpstr>Yaşlandıkça Sonuçlar Nasıl Değişiyor?</vt:lpstr>
      <vt:lpstr>PowerPoint Sunusu</vt:lpstr>
      <vt:lpstr>Yaşlanma İle Alzheimer Görülme Oranı Arasında Diğer Çalışmalarda Sonuçlar Nasıldır?</vt:lpstr>
      <vt:lpstr>Serum ve Plazma Örnekleri Arasında Fark Var mı?</vt:lpstr>
      <vt:lpstr>Başka Çalışmalarda, Serum ve Plazma Sonuçları Arasında Farklar Nasıl Bulunmuştur? </vt:lpstr>
      <vt:lpstr> Alzheimer Tanı Testlerini, Az veya Çoklu Parametrelerle Çalışmanın Farkları Nelerdir?</vt:lpstr>
      <vt:lpstr>Eğer Bu Test Parametrelerini Ayrı Ayrı Çalışıyor Olsak</vt:lpstr>
      <vt:lpstr>PowerPoint Sunusu</vt:lpstr>
      <vt:lpstr>Testlerin Birlikte Çalışılıp, Değerlendirme Yapıldığı Durumda:</vt:lpstr>
      <vt:lpstr>Amiloid Beta Testlerinin Katılmadığı Durumlar</vt:lpstr>
      <vt:lpstr>Tau Proteinlerinin Normal Kaldığı Durumlar</vt:lpstr>
      <vt:lpstr>Testleri Birlikte İstemenin Yararları</vt:lpstr>
      <vt:lpstr>Alzheimer Tanısında, Birden Fazla Parametrenin Çalışılarak Değerlendirme Yapıldığı Çalışmalar Var Mıdır?</vt:lpstr>
      <vt:lpstr>BU ÇALIŞMA HANGİ YÖNLERDEN ÖNEMLİDİR?</vt:lpstr>
      <vt:lpstr>PowerPoint Sunusu</vt:lpstr>
      <vt:lpstr>Testler İçin Ne Kadar Plazma veya Serum Gereklidir?</vt:lpstr>
      <vt:lpstr>Alzheimer Laboratuvar Test Panelinin Diğer Ülkelerdeki Fiyatları Hakkında Bilgi Verebilir misiniz?</vt:lpstr>
      <vt:lpstr>SONUÇ</vt:lpstr>
      <vt:lpstr>Çalışma Sonuçları Nasıl Raporlanıyor</vt:lpstr>
      <vt:lpstr>Rapor Sonucuna Yorum Konuluyor mu?</vt:lpstr>
      <vt:lpstr>Rapor Sonucu Doktorlar ve Hastalar Yönünden Anlaşılır Nitelikte midir?</vt:lpstr>
      <vt:lpstr>Alzheimer Laboratuvar Test Paneli Sonuçları İle Alzheimer Hastalığı Tanısı Konulabilir mi?</vt:lpstr>
      <vt:lpstr>Bizim Alzheimer Test Paneli Sonuçlarımız İle, Tanıya Katkımız Ne Düzeydedir?</vt:lpstr>
      <vt:lpstr>Laboratuvar Tanısı İle, Klinik Tanı Arasında Uyum Ne Orandadır?</vt:lpstr>
      <vt:lpstr>Son Değerlendirme Nöroloji Uzmanlarının İşidir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ALZHEİMER HASTALIĞININ TANISINDA TESTLERİ KOMBİNE ETMEK TANIYI NE KADAR GÜÇLENDİRİYOR?</dc:title>
  <dc:creator>Hewlett-Packard Company</dc:creator>
  <cp:lastModifiedBy>Hewlett-Packard Company</cp:lastModifiedBy>
  <cp:revision>83</cp:revision>
  <cp:lastPrinted>2025-04-28T11:30:04Z</cp:lastPrinted>
  <dcterms:created xsi:type="dcterms:W3CDTF">2025-03-24T12:09:21Z</dcterms:created>
  <dcterms:modified xsi:type="dcterms:W3CDTF">2025-04-28T12:28:54Z</dcterms:modified>
</cp:coreProperties>
</file>